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handoutMasterIdLst>
    <p:handoutMasterId r:id="rId68"/>
  </p:handoutMasterIdLst>
  <p:sldIdLst>
    <p:sldId id="743" r:id="rId2"/>
    <p:sldId id="746" r:id="rId3"/>
    <p:sldId id="742" r:id="rId4"/>
    <p:sldId id="717" r:id="rId5"/>
    <p:sldId id="738" r:id="rId6"/>
    <p:sldId id="259" r:id="rId7"/>
    <p:sldId id="287" r:id="rId8"/>
    <p:sldId id="297" r:id="rId9"/>
    <p:sldId id="292" r:id="rId10"/>
    <p:sldId id="322" r:id="rId11"/>
    <p:sldId id="316" r:id="rId12"/>
    <p:sldId id="302" r:id="rId13"/>
    <p:sldId id="306" r:id="rId14"/>
    <p:sldId id="311" r:id="rId15"/>
    <p:sldId id="264" r:id="rId16"/>
    <p:sldId id="727" r:id="rId17"/>
    <p:sldId id="728" r:id="rId18"/>
    <p:sldId id="418" r:id="rId19"/>
    <p:sldId id="741" r:id="rId20"/>
    <p:sldId id="410" r:id="rId21"/>
    <p:sldId id="744" r:id="rId22"/>
    <p:sldId id="414" r:id="rId23"/>
    <p:sldId id="422" r:id="rId24"/>
    <p:sldId id="426" r:id="rId25"/>
    <p:sldId id="430" r:id="rId26"/>
    <p:sldId id="673" r:id="rId27"/>
    <p:sldId id="438" r:id="rId28"/>
    <p:sldId id="442" r:id="rId29"/>
    <p:sldId id="446" r:id="rId30"/>
    <p:sldId id="265" r:id="rId31"/>
    <p:sldId id="454" r:id="rId32"/>
    <p:sldId id="458" r:id="rId33"/>
    <p:sldId id="462" r:id="rId34"/>
    <p:sldId id="466" r:id="rId35"/>
    <p:sldId id="470" r:id="rId36"/>
    <p:sldId id="474" r:id="rId37"/>
    <p:sldId id="266" r:id="rId38"/>
    <p:sldId id="482" r:id="rId39"/>
    <p:sldId id="486" r:id="rId40"/>
    <p:sldId id="491" r:id="rId41"/>
    <p:sldId id="498" r:id="rId42"/>
    <p:sldId id="745" r:id="rId43"/>
    <p:sldId id="687" r:id="rId44"/>
    <p:sldId id="692" r:id="rId45"/>
    <p:sldId id="702" r:id="rId46"/>
    <p:sldId id="506" r:id="rId47"/>
    <p:sldId id="510" r:id="rId48"/>
    <p:sldId id="514" r:id="rId49"/>
    <p:sldId id="522" r:id="rId50"/>
    <p:sldId id="530" r:id="rId51"/>
    <p:sldId id="534" r:id="rId52"/>
    <p:sldId id="542" r:id="rId53"/>
    <p:sldId id="678" r:id="rId54"/>
    <p:sldId id="683" r:id="rId55"/>
    <p:sldId id="708" r:id="rId56"/>
    <p:sldId id="267" r:id="rId57"/>
    <p:sldId id="615" r:id="rId58"/>
    <p:sldId id="619" r:id="rId59"/>
    <p:sldId id="623" r:id="rId60"/>
    <p:sldId id="627" r:id="rId61"/>
    <p:sldId id="631" r:id="rId62"/>
    <p:sldId id="635" r:id="rId63"/>
    <p:sldId id="639" r:id="rId64"/>
    <p:sldId id="739" r:id="rId65"/>
    <p:sldId id="747" r:id="rId66"/>
  </p:sldIdLst>
  <p:sldSz cx="9144000" cy="6858000" type="screen4x3"/>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028"/>
    <a:srgbClr val="E4F6F8"/>
    <a:srgbClr val="FFB469"/>
    <a:srgbClr val="FF962D"/>
    <a:srgbClr val="42C1CE"/>
    <a:srgbClr val="1A5D64"/>
    <a:srgbClr val="4FC5D1"/>
    <a:srgbClr val="FE962E"/>
    <a:srgbClr val="F68120"/>
    <a:srgbClr val="21B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48" autoAdjust="0"/>
    <p:restoredTop sz="95918" autoAdjust="0"/>
  </p:normalViewPr>
  <p:slideViewPr>
    <p:cSldViewPr>
      <p:cViewPr>
        <p:scale>
          <a:sx n="100" d="100"/>
          <a:sy n="100" d="100"/>
        </p:scale>
        <p:origin x="-1860" y="-378"/>
      </p:cViewPr>
      <p:guideLst>
        <p:guide orient="horz" pos="3181"/>
        <p:guide pos="1066"/>
      </p:guideLst>
    </p:cSldViewPr>
  </p:slideViewPr>
  <p:notesTextViewPr>
    <p:cViewPr>
      <p:scale>
        <a:sx n="100" d="100"/>
        <a:sy n="100" d="100"/>
      </p:scale>
      <p:origin x="0" y="0"/>
    </p:cViewPr>
  </p:notesTextViewPr>
  <p:gridSpacing cx="180023" cy="18002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Graphiqu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Graphique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tcrsvr1537.dspmtl.rtss.qc.ca\Donnees\CONNAISSANCES\003%20-%20Volet%20surveillance\Portrait%20CIUSSS\Portraits%20CIUSSS%202018\Graphiques.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Graphiques.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Graphiqu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Graphiques.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Graphiques%20(R&#233;cup&#233;r&#233;).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Graphiques.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Graphiques%20(R&#233;cup&#233;r&#233;).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Graphiques.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Graphiqu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Montage_Portraits_CIUSS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tcrsvr1537.dspmtl.rtss.qc.ca\Donnees\CONNAISSANCES\003%20-%20Volet%20surveillance\Portrait%20CIUSSS\Portraits%20CIUSSS%202018\Graphiqu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4FC5D1"/>
            </a:solidFill>
            <a:ln>
              <a:solidFill>
                <a:srgbClr val="4FC5D1"/>
              </a:solidFill>
            </a:ln>
          </c:spPr>
          <c:invertIfNegative val="0"/>
          <c:dPt>
            <c:idx val="0"/>
            <c:invertIfNegative val="0"/>
            <c:bubble3D val="0"/>
          </c:dPt>
          <c:dPt>
            <c:idx val="1"/>
            <c:invertIfNegative val="0"/>
            <c:bubble3D val="0"/>
          </c:dPt>
          <c:dPt>
            <c:idx val="2"/>
            <c:invertIfNegative val="0"/>
            <c:bubble3D val="0"/>
          </c:dPt>
          <c:dPt>
            <c:idx val="3"/>
            <c:invertIfNegative val="0"/>
            <c:bubble3D val="0"/>
            <c:spPr>
              <a:solidFill>
                <a:srgbClr val="EC6028"/>
              </a:solidFill>
              <a:ln>
                <a:solidFill>
                  <a:srgbClr val="EC6028"/>
                </a:solidFill>
              </a:ln>
            </c:spPr>
          </c:dPt>
          <c:dPt>
            <c:idx val="4"/>
            <c:invertIfNegative val="0"/>
            <c:bubble3D val="0"/>
          </c:dPt>
          <c:dLbls>
            <c:txPr>
              <a:bodyPr/>
              <a:lstStyle/>
              <a:p>
                <a:pPr>
                  <a:defRPr sz="1800" b="1">
                    <a:solidFill>
                      <a:schemeClr val="bg1"/>
                    </a:solidFill>
                  </a:defRPr>
                </a:pPr>
                <a:endParaRPr lang="fr-FR"/>
              </a:p>
            </c:txPr>
            <c:dLblPos val="inEnd"/>
            <c:showLegendKey val="0"/>
            <c:showVal val="1"/>
            <c:showCatName val="0"/>
            <c:showSerName val="0"/>
            <c:showPercent val="0"/>
            <c:showBubbleSize val="0"/>
            <c:showLeaderLines val="0"/>
          </c:dLbls>
          <c:cat>
            <c:strRef>
              <c:f>Pop_RTS!$E$1:$I$1</c:f>
              <c:strCache>
                <c:ptCount val="5"/>
                <c:pt idx="0">
                  <c:v>Est</c:v>
                </c:pt>
                <c:pt idx="1">
                  <c:v>Nord</c:v>
                </c:pt>
                <c:pt idx="2">
                  <c:v>Ouest</c:v>
                </c:pt>
                <c:pt idx="3">
                  <c:v>Centre-Ouest</c:v>
                </c:pt>
                <c:pt idx="4">
                  <c:v>Centre-Sud</c:v>
                </c:pt>
              </c:strCache>
            </c:strRef>
          </c:cat>
          <c:val>
            <c:numRef>
              <c:f>Pop_RTS!$E$3:$I$3</c:f>
              <c:numCache>
                <c:formatCode>0%</c:formatCode>
                <c:ptCount val="5"/>
                <c:pt idx="0">
                  <c:v>0.26315520535823517</c:v>
                </c:pt>
                <c:pt idx="1">
                  <c:v>0.21895231998081852</c:v>
                </c:pt>
                <c:pt idx="2">
                  <c:v>0.18393286090432992</c:v>
                </c:pt>
                <c:pt idx="3">
                  <c:v>0.18251783400653565</c:v>
                </c:pt>
                <c:pt idx="4">
                  <c:v>0.15144177975008069</c:v>
                </c:pt>
              </c:numCache>
            </c:numRef>
          </c:val>
        </c:ser>
        <c:dLbls>
          <c:dLblPos val="outEnd"/>
          <c:showLegendKey val="0"/>
          <c:showVal val="1"/>
          <c:showCatName val="0"/>
          <c:showSerName val="0"/>
          <c:showPercent val="0"/>
          <c:showBubbleSize val="0"/>
        </c:dLbls>
        <c:gapWidth val="150"/>
        <c:axId val="215659648"/>
        <c:axId val="216162688"/>
      </c:barChart>
      <c:catAx>
        <c:axId val="215659648"/>
        <c:scaling>
          <c:orientation val="minMax"/>
        </c:scaling>
        <c:delete val="0"/>
        <c:axPos val="b"/>
        <c:majorTickMark val="out"/>
        <c:minorTickMark val="none"/>
        <c:tickLblPos val="nextTo"/>
        <c:txPr>
          <a:bodyPr/>
          <a:lstStyle/>
          <a:p>
            <a:pPr>
              <a:defRPr sz="1600"/>
            </a:pPr>
            <a:endParaRPr lang="fr-FR"/>
          </a:p>
        </c:txPr>
        <c:crossAx val="216162688"/>
        <c:crosses val="autoZero"/>
        <c:auto val="1"/>
        <c:lblAlgn val="ctr"/>
        <c:lblOffset val="100"/>
        <c:noMultiLvlLbl val="0"/>
      </c:catAx>
      <c:valAx>
        <c:axId val="216162688"/>
        <c:scaling>
          <c:orientation val="minMax"/>
        </c:scaling>
        <c:delete val="1"/>
        <c:axPos val="l"/>
        <c:numFmt formatCode="0%" sourceLinked="1"/>
        <c:majorTickMark val="out"/>
        <c:minorTickMark val="none"/>
        <c:tickLblPos val="nextTo"/>
        <c:crossAx val="215659648"/>
        <c:crosses val="autoZero"/>
        <c:crossBetween val="between"/>
      </c:valAx>
      <c:spPr>
        <a:ln>
          <a:noFill/>
        </a:ln>
      </c:spPr>
    </c:plotArea>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('65_mono_sfr'!$E$3,'65_mono_sfr'!$W$3,'65_mono_sfr'!$Z$3,'65_mono_sfr'!$BA$8,'65_mono_sfr'!$BA$3,'65_mono_sfr'!$BB$4,'65_mono_sfr'!$BC$4)</c:f>
              <c:strCache>
                <c:ptCount val="7"/>
                <c:pt idx="0">
                  <c:v>CIUSSS
Centre-Ouest</c:v>
                </c:pt>
                <c:pt idx="1">
                  <c:v>RLS CAV</c:v>
                </c:pt>
                <c:pt idx="2">
                  <c:v>RLS MON</c:v>
                </c:pt>
                <c:pt idx="4">
                  <c:v>RSS 
Montréal</c:v>
                </c:pt>
                <c:pt idx="5">
                  <c:v>RLS min</c:v>
                </c:pt>
                <c:pt idx="6">
                  <c:v>RLS max</c:v>
                </c:pt>
              </c:strCache>
            </c:strRef>
          </c:cat>
          <c:val>
            <c:numRef>
              <c:f>('65_mono_sfr'!$E$7,'65_mono_sfr'!$W$7,'65_mono_sfr'!$Z$7,'65_mono_sfr'!$BA$8,'65_mono_sfr'!$BA$7,'65_mono_sfr'!$BB$7,'65_mono_sfr'!$BC$7)</c:f>
              <c:numCache>
                <c:formatCode>0.0</c:formatCode>
                <c:ptCount val="7"/>
                <c:pt idx="0">
                  <c:v>22.9</c:v>
                </c:pt>
                <c:pt idx="1">
                  <c:v>17.2</c:v>
                </c:pt>
                <c:pt idx="2">
                  <c:v>26.1</c:v>
                </c:pt>
                <c:pt idx="4">
                  <c:v>17.899999999999999</c:v>
                </c:pt>
                <c:pt idx="5">
                  <c:v>7.6</c:v>
                </c:pt>
                <c:pt idx="6">
                  <c:v>26.1</c:v>
                </c:pt>
              </c:numCache>
            </c:numRef>
          </c:val>
        </c:ser>
        <c:dLbls>
          <c:dLblPos val="outEnd"/>
          <c:showLegendKey val="0"/>
          <c:showVal val="1"/>
          <c:showCatName val="0"/>
          <c:showSerName val="0"/>
          <c:showPercent val="0"/>
          <c:showBubbleSize val="0"/>
        </c:dLbls>
        <c:gapWidth val="100"/>
        <c:axId val="105337216"/>
        <c:axId val="105351424"/>
      </c:barChart>
      <c:catAx>
        <c:axId val="105337216"/>
        <c:scaling>
          <c:orientation val="minMax"/>
        </c:scaling>
        <c:delete val="0"/>
        <c:axPos val="b"/>
        <c:majorTickMark val="out"/>
        <c:minorTickMark val="none"/>
        <c:tickLblPos val="nextTo"/>
        <c:txPr>
          <a:bodyPr/>
          <a:lstStyle/>
          <a:p>
            <a:pPr>
              <a:defRPr sz="1200"/>
            </a:pPr>
            <a:endParaRPr lang="fr-FR"/>
          </a:p>
        </c:txPr>
        <c:crossAx val="105351424"/>
        <c:crosses val="autoZero"/>
        <c:auto val="1"/>
        <c:lblAlgn val="ctr"/>
        <c:lblOffset val="100"/>
        <c:noMultiLvlLbl val="0"/>
      </c:catAx>
      <c:valAx>
        <c:axId val="105351424"/>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05337216"/>
        <c:crosses val="autoZero"/>
        <c:crossBetween val="between"/>
      </c:valAx>
    </c:plotArea>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('65_mono_sfr'!$E$3,'65_mono_sfr'!$W$3,'65_mono_sfr'!$Z$3,'65_mono_sfr'!$BA$8,'65_mono_sfr'!$BA$3,'65_mono_sfr'!$BB$4,'65_mono_sfr'!$BC$4)</c:f>
              <c:strCache>
                <c:ptCount val="7"/>
                <c:pt idx="0">
                  <c:v>CIUSSS
Centre-Ouest</c:v>
                </c:pt>
                <c:pt idx="1">
                  <c:v>RLS CAV</c:v>
                </c:pt>
                <c:pt idx="2">
                  <c:v>RLS MON</c:v>
                </c:pt>
                <c:pt idx="4">
                  <c:v>RSS 
Montréal</c:v>
                </c:pt>
                <c:pt idx="5">
                  <c:v>RLS min</c:v>
                </c:pt>
                <c:pt idx="6">
                  <c:v>RLS max</c:v>
                </c:pt>
              </c:strCache>
            </c:strRef>
          </c:cat>
          <c:val>
            <c:numRef>
              <c:f>('65_SFR'!$E$5,'65_SFR'!$W$5,'65_SFR'!$Z$5,'65_SFR'!$BA$6,'65_SFR'!$BA$5,'65_SFR'!$BB$5,'65_SFR'!$BC$5)</c:f>
              <c:numCache>
                <c:formatCode>0.0</c:formatCode>
                <c:ptCount val="7"/>
                <c:pt idx="0">
                  <c:v>14.6</c:v>
                </c:pt>
                <c:pt idx="1">
                  <c:v>12</c:v>
                </c:pt>
                <c:pt idx="2">
                  <c:v>16.3</c:v>
                </c:pt>
                <c:pt idx="4">
                  <c:v>14.7</c:v>
                </c:pt>
                <c:pt idx="5">
                  <c:v>6.2</c:v>
                </c:pt>
                <c:pt idx="6">
                  <c:v>27.4</c:v>
                </c:pt>
              </c:numCache>
            </c:numRef>
          </c:val>
        </c:ser>
        <c:dLbls>
          <c:dLblPos val="outEnd"/>
          <c:showLegendKey val="0"/>
          <c:showVal val="1"/>
          <c:showCatName val="0"/>
          <c:showSerName val="0"/>
          <c:showPercent val="0"/>
          <c:showBubbleSize val="0"/>
        </c:dLbls>
        <c:gapWidth val="100"/>
        <c:axId val="105373056"/>
        <c:axId val="105424384"/>
      </c:barChart>
      <c:catAx>
        <c:axId val="105373056"/>
        <c:scaling>
          <c:orientation val="minMax"/>
        </c:scaling>
        <c:delete val="0"/>
        <c:axPos val="b"/>
        <c:majorTickMark val="out"/>
        <c:minorTickMark val="none"/>
        <c:tickLblPos val="nextTo"/>
        <c:txPr>
          <a:bodyPr/>
          <a:lstStyle/>
          <a:p>
            <a:pPr>
              <a:defRPr sz="1200"/>
            </a:pPr>
            <a:endParaRPr lang="fr-FR"/>
          </a:p>
        </c:txPr>
        <c:crossAx val="105424384"/>
        <c:crosses val="autoZero"/>
        <c:auto val="1"/>
        <c:lblAlgn val="ctr"/>
        <c:lblOffset val="100"/>
        <c:noMultiLvlLbl val="0"/>
      </c:catAx>
      <c:valAx>
        <c:axId val="105424384"/>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05373056"/>
        <c:crosses val="autoZero"/>
        <c:crossBetween val="between"/>
      </c:valAx>
    </c:plotArea>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('65_mono_mfr'!$E$3;'65_mono_mfr'!$W$3;'65_mono_mfr'!$Z$3;'65_mono_mfr'!$BA$8;'65_mono_mfr'!$BA$3;'65_mono_mfr'!$BB$4;'65_mono_mfr'!$BC$4)</c:f>
              <c:strCache>
                <c:ptCount val="7"/>
                <c:pt idx="0">
                  <c:v>CIUSSS
Centre-Ouest</c:v>
                </c:pt>
                <c:pt idx="1">
                  <c:v>RLS CAV</c:v>
                </c:pt>
                <c:pt idx="2">
                  <c:v>RLS MON</c:v>
                </c:pt>
                <c:pt idx="4">
                  <c:v>RSS 
Montréal</c:v>
                </c:pt>
                <c:pt idx="5">
                  <c:v>RLS min</c:v>
                </c:pt>
                <c:pt idx="6">
                  <c:v>RLS max</c:v>
                </c:pt>
              </c:strCache>
            </c:strRef>
          </c:cat>
          <c:val>
            <c:numRef>
              <c:f>('65_mono_mfr'!$E$5;'65_mono_mfr'!$W$5;'65_mono_mfr'!$Z$5;'65_mono_mfr'!$BA$8;'65_mono_mfr'!$BA$5;'65_mono_mfr'!$BB$5;'65_mono_mfr'!$BC$5)</c:f>
              <c:numCache>
                <c:formatCode>0.0</c:formatCode>
                <c:ptCount val="7"/>
                <c:pt idx="0">
                  <c:v>37.299999999999997</c:v>
                </c:pt>
                <c:pt idx="1">
                  <c:v>36.6</c:v>
                </c:pt>
                <c:pt idx="2">
                  <c:v>37.799999999999997</c:v>
                </c:pt>
                <c:pt idx="4">
                  <c:v>35.799999999999997</c:v>
                </c:pt>
                <c:pt idx="5">
                  <c:v>23.7</c:v>
                </c:pt>
                <c:pt idx="6">
                  <c:v>54.3</c:v>
                </c:pt>
              </c:numCache>
            </c:numRef>
          </c:val>
        </c:ser>
        <c:dLbls>
          <c:dLblPos val="outEnd"/>
          <c:showLegendKey val="0"/>
          <c:showVal val="1"/>
          <c:showCatName val="0"/>
          <c:showSerName val="0"/>
          <c:showPercent val="0"/>
          <c:showBubbleSize val="0"/>
        </c:dLbls>
        <c:gapWidth val="100"/>
        <c:axId val="105441920"/>
        <c:axId val="105464576"/>
      </c:barChart>
      <c:catAx>
        <c:axId val="105441920"/>
        <c:scaling>
          <c:orientation val="minMax"/>
        </c:scaling>
        <c:delete val="0"/>
        <c:axPos val="b"/>
        <c:majorTickMark val="out"/>
        <c:minorTickMark val="none"/>
        <c:tickLblPos val="nextTo"/>
        <c:txPr>
          <a:bodyPr/>
          <a:lstStyle/>
          <a:p>
            <a:pPr>
              <a:defRPr sz="1200"/>
            </a:pPr>
            <a:endParaRPr lang="fr-FR"/>
          </a:p>
        </c:txPr>
        <c:crossAx val="105464576"/>
        <c:crosses val="autoZero"/>
        <c:auto val="1"/>
        <c:lblAlgn val="ctr"/>
        <c:lblOffset val="100"/>
        <c:noMultiLvlLbl val="0"/>
      </c:catAx>
      <c:valAx>
        <c:axId val="105464576"/>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05441920"/>
        <c:crosses val="autoZero"/>
        <c:crossBetween val="between"/>
      </c:valAx>
    </c:plotArea>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('65_mono_mfr'!$E$3;'65_mono_mfr'!$W$3;'65_mono_mfr'!$Z$3;'65_mono_mfr'!$BA$8;'65_mono_mfr'!$BA$3;'65_mono_mfr'!$BB$4;'65_mono_mfr'!$BC$4)</c:f>
              <c:strCache>
                <c:ptCount val="7"/>
                <c:pt idx="0">
                  <c:v>CIUSSS
Centre-Ouest</c:v>
                </c:pt>
                <c:pt idx="1">
                  <c:v>RLS CAV</c:v>
                </c:pt>
                <c:pt idx="2">
                  <c:v>RLS MON</c:v>
                </c:pt>
                <c:pt idx="4">
                  <c:v>RSS 
Montréal</c:v>
                </c:pt>
                <c:pt idx="5">
                  <c:v>RLS min</c:v>
                </c:pt>
                <c:pt idx="6">
                  <c:v>RLS max</c:v>
                </c:pt>
              </c:strCache>
            </c:strRef>
          </c:cat>
          <c:val>
            <c:numRef>
              <c:f>('65_mono_mfr'!$E$6;'65_mono_mfr'!$W$6;'65_mono_mfr'!$Z$6;'65_mono_mfr'!$BA$8;'65_mono_mfr'!$BA$6;'65_mono_mfr'!$BB$6;'65_mono_mfr'!$BC$6)</c:f>
              <c:numCache>
                <c:formatCode>0.0</c:formatCode>
                <c:ptCount val="7"/>
                <c:pt idx="0">
                  <c:v>21.8</c:v>
                </c:pt>
                <c:pt idx="1">
                  <c:v>23</c:v>
                </c:pt>
                <c:pt idx="2">
                  <c:v>21</c:v>
                </c:pt>
                <c:pt idx="4">
                  <c:v>25.6</c:v>
                </c:pt>
                <c:pt idx="5">
                  <c:v>17.2</c:v>
                </c:pt>
                <c:pt idx="6">
                  <c:v>31.4</c:v>
                </c:pt>
              </c:numCache>
            </c:numRef>
          </c:val>
        </c:ser>
        <c:dLbls>
          <c:dLblPos val="outEnd"/>
          <c:showLegendKey val="0"/>
          <c:showVal val="1"/>
          <c:showCatName val="0"/>
          <c:showSerName val="0"/>
          <c:showPercent val="0"/>
          <c:showBubbleSize val="0"/>
        </c:dLbls>
        <c:gapWidth val="100"/>
        <c:axId val="89192320"/>
        <c:axId val="105618048"/>
      </c:barChart>
      <c:catAx>
        <c:axId val="89192320"/>
        <c:scaling>
          <c:orientation val="minMax"/>
        </c:scaling>
        <c:delete val="0"/>
        <c:axPos val="b"/>
        <c:majorTickMark val="out"/>
        <c:minorTickMark val="none"/>
        <c:tickLblPos val="nextTo"/>
        <c:txPr>
          <a:bodyPr/>
          <a:lstStyle/>
          <a:p>
            <a:pPr>
              <a:defRPr sz="1200"/>
            </a:pPr>
            <a:endParaRPr lang="fr-FR"/>
          </a:p>
        </c:txPr>
        <c:crossAx val="105618048"/>
        <c:crosses val="autoZero"/>
        <c:auto val="1"/>
        <c:lblAlgn val="ctr"/>
        <c:lblOffset val="100"/>
        <c:noMultiLvlLbl val="0"/>
      </c:catAx>
      <c:valAx>
        <c:axId val="105618048"/>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89192320"/>
        <c:crosses val="autoZero"/>
        <c:crossBetween val="between"/>
      </c:valAx>
    </c:plotArea>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(Scol!$E$3,Scol!$W$3,Scol!$Z$3,Scol!$BA$8,Scol!$BA$3,Scol!$BB$4,Scol!$BC$4)</c:f>
              <c:strCache>
                <c:ptCount val="7"/>
                <c:pt idx="0">
                  <c:v>CIUSSS
Centre-Ouest</c:v>
                </c:pt>
                <c:pt idx="1">
                  <c:v>RLS CAV</c:v>
                </c:pt>
                <c:pt idx="2">
                  <c:v>RLS MON</c:v>
                </c:pt>
                <c:pt idx="4">
                  <c:v>RSS 
Montréal</c:v>
                </c:pt>
                <c:pt idx="5">
                  <c:v>RLS min</c:v>
                </c:pt>
                <c:pt idx="6">
                  <c:v>RLS max</c:v>
                </c:pt>
              </c:strCache>
            </c:strRef>
          </c:cat>
          <c:val>
            <c:numRef>
              <c:f>(Scol!$E$5,Scol!$W$5,Scol!$Z$5,Scol!$BA$8,Scol!$BA$5,Scol!$BB$5,Scol!$BC$5)</c:f>
              <c:numCache>
                <c:formatCode>0.0</c:formatCode>
                <c:ptCount val="7"/>
                <c:pt idx="0">
                  <c:v>6.7</c:v>
                </c:pt>
                <c:pt idx="1">
                  <c:v>4.8</c:v>
                </c:pt>
                <c:pt idx="2">
                  <c:v>7.7</c:v>
                </c:pt>
                <c:pt idx="4">
                  <c:v>10.6</c:v>
                </c:pt>
                <c:pt idx="5">
                  <c:v>4.8</c:v>
                </c:pt>
                <c:pt idx="6">
                  <c:v>19.23</c:v>
                </c:pt>
              </c:numCache>
            </c:numRef>
          </c:val>
        </c:ser>
        <c:dLbls>
          <c:dLblPos val="outEnd"/>
          <c:showLegendKey val="0"/>
          <c:showVal val="1"/>
          <c:showCatName val="0"/>
          <c:showSerName val="0"/>
          <c:showPercent val="0"/>
          <c:showBubbleSize val="0"/>
        </c:dLbls>
        <c:gapWidth val="100"/>
        <c:axId val="105213952"/>
        <c:axId val="105219968"/>
      </c:barChart>
      <c:catAx>
        <c:axId val="105213952"/>
        <c:scaling>
          <c:orientation val="minMax"/>
        </c:scaling>
        <c:delete val="0"/>
        <c:axPos val="b"/>
        <c:majorTickMark val="out"/>
        <c:minorTickMark val="none"/>
        <c:tickLblPos val="nextTo"/>
        <c:txPr>
          <a:bodyPr/>
          <a:lstStyle/>
          <a:p>
            <a:pPr>
              <a:defRPr sz="1200"/>
            </a:pPr>
            <a:endParaRPr lang="fr-FR"/>
          </a:p>
        </c:txPr>
        <c:crossAx val="105219968"/>
        <c:crosses val="autoZero"/>
        <c:auto val="1"/>
        <c:lblAlgn val="ctr"/>
        <c:lblOffset val="100"/>
        <c:noMultiLvlLbl val="0"/>
      </c:catAx>
      <c:valAx>
        <c:axId val="105219968"/>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05213952"/>
        <c:crosses val="autoZero"/>
        <c:crossBetween val="between"/>
      </c:valAx>
    </c:plotArea>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(Scol!$E$3;Scol!$W$3;Scol!$Z$3;Scol!$BA$8;Scol!$BA$3;Scol!$BB$4;Scol!$BC$4)</c:f>
              <c:strCache>
                <c:ptCount val="7"/>
                <c:pt idx="0">
                  <c:v>CIUSSS
Centre-Ouest</c:v>
                </c:pt>
                <c:pt idx="1">
                  <c:v>RLS CAV</c:v>
                </c:pt>
                <c:pt idx="2">
                  <c:v>RLS MON</c:v>
                </c:pt>
                <c:pt idx="4">
                  <c:v>RSS 
Montréal</c:v>
                </c:pt>
                <c:pt idx="5">
                  <c:v>RLS min</c:v>
                </c:pt>
                <c:pt idx="6">
                  <c:v>RLS max</c:v>
                </c:pt>
              </c:strCache>
            </c:strRef>
          </c:cat>
          <c:val>
            <c:numRef>
              <c:f>(Scol!$E$6;Scol!$W$6;Scol!$Z$6;Scol!$BA$8;Scol!$BA$6;Scol!$BB$6;Scol!$BC$6)</c:f>
              <c:numCache>
                <c:formatCode>0.0</c:formatCode>
                <c:ptCount val="7"/>
                <c:pt idx="0">
                  <c:v>55.4</c:v>
                </c:pt>
                <c:pt idx="1">
                  <c:v>54.9</c:v>
                </c:pt>
                <c:pt idx="2">
                  <c:v>55.7</c:v>
                </c:pt>
                <c:pt idx="4">
                  <c:v>40.299999999999997</c:v>
                </c:pt>
                <c:pt idx="5">
                  <c:v>20.8</c:v>
                </c:pt>
                <c:pt idx="6">
                  <c:v>56.3</c:v>
                </c:pt>
              </c:numCache>
            </c:numRef>
          </c:val>
        </c:ser>
        <c:dLbls>
          <c:dLblPos val="outEnd"/>
          <c:showLegendKey val="0"/>
          <c:showVal val="1"/>
          <c:showCatName val="0"/>
          <c:showSerName val="0"/>
          <c:showPercent val="0"/>
          <c:showBubbleSize val="0"/>
        </c:dLbls>
        <c:gapWidth val="100"/>
        <c:axId val="105241600"/>
        <c:axId val="140399744"/>
      </c:barChart>
      <c:catAx>
        <c:axId val="105241600"/>
        <c:scaling>
          <c:orientation val="minMax"/>
        </c:scaling>
        <c:delete val="0"/>
        <c:axPos val="b"/>
        <c:majorTickMark val="out"/>
        <c:minorTickMark val="none"/>
        <c:tickLblPos val="nextTo"/>
        <c:txPr>
          <a:bodyPr/>
          <a:lstStyle/>
          <a:p>
            <a:pPr>
              <a:defRPr sz="1200"/>
            </a:pPr>
            <a:endParaRPr lang="fr-FR"/>
          </a:p>
        </c:txPr>
        <c:crossAx val="140399744"/>
        <c:crosses val="autoZero"/>
        <c:auto val="1"/>
        <c:lblAlgn val="ctr"/>
        <c:lblOffset val="100"/>
        <c:noMultiLvlLbl val="0"/>
      </c:catAx>
      <c:valAx>
        <c:axId val="140399744"/>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05241600"/>
        <c:crosses val="autoZero"/>
        <c:crossBetween val="between"/>
      </c:valAx>
    </c:plotArea>
    <c:plotVisOnly val="1"/>
    <c:dispBlanksAs val="gap"/>
    <c:showDLblsOverMax val="0"/>
  </c:chart>
  <c:spPr>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0"/>
              <c:tx>
                <c:rich>
                  <a:bodyPr/>
                  <a:lstStyle/>
                  <a:p>
                    <a:r>
                      <a:rPr lang="en-US" dirty="0" smtClean="0"/>
                      <a:t>24,3</a:t>
                    </a:r>
                  </a:p>
                </c:rich>
              </c:tx>
              <c:dLblPos val="inEnd"/>
              <c:showLegendKey val="0"/>
              <c:showVal val="1"/>
              <c:showCatName val="0"/>
              <c:showSerName val="0"/>
              <c:showPercent val="0"/>
              <c:showBubbleSize val="0"/>
            </c:dLbl>
            <c:dLbl>
              <c:idx val="1"/>
              <c:tx>
                <c:rich>
                  <a:bodyPr/>
                  <a:lstStyle/>
                  <a:p>
                    <a:r>
                      <a:rPr lang="en-US" dirty="0" smtClean="0"/>
                      <a:t>23,7</a:t>
                    </a:r>
                  </a:p>
                </c:rich>
              </c:tx>
              <c:dLblPos val="inEnd"/>
              <c:showLegendKey val="0"/>
              <c:showVal val="1"/>
              <c:showCatName val="0"/>
              <c:showSerName val="0"/>
              <c:showPercent val="0"/>
              <c:showBubbleSize val="0"/>
            </c:dLbl>
            <c:dLbl>
              <c:idx val="2"/>
              <c:tx>
                <c:rich>
                  <a:bodyPr/>
                  <a:lstStyle/>
                  <a:p>
                    <a:r>
                      <a:rPr lang="en-US" dirty="0" smtClean="0"/>
                      <a:t>24,7</a:t>
                    </a:r>
                  </a:p>
                </c:rich>
              </c:tx>
              <c:dLblPos val="inEnd"/>
              <c:showLegendKey val="0"/>
              <c:showVal val="1"/>
              <c:showCatName val="0"/>
              <c:showSerName val="0"/>
              <c:showPercent val="0"/>
              <c:showBubbleSize val="0"/>
            </c:dLbl>
            <c:dLbl>
              <c:idx val="5"/>
              <c:tx>
                <c:rich>
                  <a:bodyPr/>
                  <a:lstStyle/>
                  <a:p>
                    <a:r>
                      <a:rPr lang="en-US" dirty="0" smtClean="0"/>
                      <a:t>9,5</a:t>
                    </a:r>
                  </a:p>
                </c:rich>
              </c:tx>
              <c:dLblPos val="inEnd"/>
              <c:showLegendKey val="0"/>
              <c:showVal val="1"/>
              <c:showCatName val="0"/>
              <c:showSerName val="0"/>
              <c:showPercent val="0"/>
              <c:showBubbleSize val="0"/>
            </c:dLbl>
            <c:dLbl>
              <c:idx val="6"/>
              <c:tx>
                <c:rich>
                  <a:bodyPr/>
                  <a:lstStyle/>
                  <a:p>
                    <a:r>
                      <a:rPr lang="en-US" dirty="0" smtClean="0"/>
                      <a:t>25,0</a:t>
                    </a:r>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(Scol!$E$3,Scol!$W$3,Scol!$Z$3,Scol!$BA$8,Scol!$BA$3,Scol!$BB$4,Scol!$BC$4)</c:f>
              <c:strCache>
                <c:ptCount val="7"/>
                <c:pt idx="0">
                  <c:v>CIUSSS
Centre-Ouest</c:v>
                </c:pt>
                <c:pt idx="1">
                  <c:v>RLS CAV</c:v>
                </c:pt>
                <c:pt idx="2">
                  <c:v>RLS MON</c:v>
                </c:pt>
                <c:pt idx="4">
                  <c:v>RSS 
Montréal</c:v>
                </c:pt>
                <c:pt idx="5">
                  <c:v>RLS min</c:v>
                </c:pt>
                <c:pt idx="6">
                  <c:v>RLS max</c:v>
                </c:pt>
              </c:strCache>
            </c:strRef>
          </c:cat>
          <c:val>
            <c:numRef>
              <c:f>(Scol!$E$7,Scol!$W$7,Scol!$Z$7,Scol!$BA$8,Scol!$BA$7,Scol!$BB$7,Scol!$BC$7)</c:f>
              <c:numCache>
                <c:formatCode>0.0</c:formatCode>
                <c:ptCount val="7"/>
                <c:pt idx="0">
                  <c:v>24.3</c:v>
                </c:pt>
                <c:pt idx="1">
                  <c:v>23.7</c:v>
                </c:pt>
                <c:pt idx="2">
                  <c:v>24.7</c:v>
                </c:pt>
                <c:pt idx="4">
                  <c:v>18.3</c:v>
                </c:pt>
                <c:pt idx="5">
                  <c:v>9.5</c:v>
                </c:pt>
                <c:pt idx="6">
                  <c:v>25</c:v>
                </c:pt>
              </c:numCache>
            </c:numRef>
          </c:val>
        </c:ser>
        <c:dLbls>
          <c:dLblPos val="outEnd"/>
          <c:showLegendKey val="0"/>
          <c:showVal val="1"/>
          <c:showCatName val="0"/>
          <c:showSerName val="0"/>
          <c:showPercent val="0"/>
          <c:showBubbleSize val="0"/>
        </c:dLbls>
        <c:gapWidth val="100"/>
        <c:axId val="140429952"/>
        <c:axId val="140665600"/>
      </c:barChart>
      <c:catAx>
        <c:axId val="140429952"/>
        <c:scaling>
          <c:orientation val="minMax"/>
        </c:scaling>
        <c:delete val="0"/>
        <c:axPos val="b"/>
        <c:majorTickMark val="out"/>
        <c:minorTickMark val="none"/>
        <c:tickLblPos val="nextTo"/>
        <c:txPr>
          <a:bodyPr/>
          <a:lstStyle/>
          <a:p>
            <a:pPr>
              <a:defRPr sz="1200"/>
            </a:pPr>
            <a:endParaRPr lang="fr-FR"/>
          </a:p>
        </c:txPr>
        <c:crossAx val="140665600"/>
        <c:crosses val="autoZero"/>
        <c:auto val="1"/>
        <c:lblAlgn val="ctr"/>
        <c:lblOffset val="100"/>
        <c:noMultiLvlLbl val="0"/>
      </c:catAx>
      <c:valAx>
        <c:axId val="140665600"/>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40429952"/>
        <c:crosses val="autoZero"/>
        <c:crossBetween val="between"/>
      </c:valAx>
    </c:plotArea>
    <c:plotVisOnly val="1"/>
    <c:dispBlanksAs val="gap"/>
    <c:showDLblsOverMax val="0"/>
  </c:chart>
  <c:spPr>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0"/>
              <c:tx>
                <c:rich>
                  <a:bodyPr/>
                  <a:lstStyle/>
                  <a:p>
                    <a:r>
                      <a:rPr lang="en-US" smtClean="0"/>
                      <a:t>6,2</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1"/>
              <c:tx>
                <c:rich>
                  <a:bodyPr/>
                  <a:lstStyle/>
                  <a:p>
                    <a:r>
                      <a:rPr lang="en-US" smtClean="0"/>
                      <a:t>5,1</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2"/>
              <c:tx>
                <c:rich>
                  <a:bodyPr/>
                  <a:lstStyle/>
                  <a:p>
                    <a:r>
                      <a:rPr lang="en-US" smtClean="0"/>
                      <a:t>6,7</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5"/>
              <c:tx>
                <c:rich>
                  <a:bodyPr/>
                  <a:lstStyle/>
                  <a:p>
                    <a:pPr marL="0" marR="0" indent="0" algn="ctr" defTabSz="914400" rtl="0" eaLnBrk="1" fontAlgn="auto" latinLnBrk="0" hangingPunct="1">
                      <a:lnSpc>
                        <a:spcPct val="100000"/>
                      </a:lnSpc>
                      <a:spcBef>
                        <a:spcPts val="0"/>
                      </a:spcBef>
                      <a:spcAft>
                        <a:spcPts val="0"/>
                      </a:spcAft>
                      <a:buClrTx/>
                      <a:buSzTx/>
                      <a:buFontTx/>
                      <a:buNone/>
                      <a:tabLst/>
                      <a:defRPr sz="1500" b="1" i="0" u="none" strike="noStrike" kern="1200" baseline="0">
                        <a:solidFill>
                          <a:prstClr val="white"/>
                        </a:solidFill>
                        <a:latin typeface="+mn-lt"/>
                        <a:ea typeface="+mn-ea"/>
                        <a:cs typeface="+mn-cs"/>
                      </a:defRPr>
                    </a:pPr>
                    <a:r>
                      <a:rPr lang="en-US" dirty="0" smtClean="0"/>
                      <a:t>3,0</a:t>
                    </a:r>
                  </a:p>
                  <a:p>
                    <a:pPr marL="0" marR="0" indent="0" algn="ctr" defTabSz="914400" rtl="0" eaLnBrk="1" fontAlgn="auto" latinLnBrk="0" hangingPunct="1">
                      <a:lnSpc>
                        <a:spcPct val="100000"/>
                      </a:lnSpc>
                      <a:spcBef>
                        <a:spcPts val="0"/>
                      </a:spcBef>
                      <a:spcAft>
                        <a:spcPts val="0"/>
                      </a:spcAft>
                      <a:buClrTx/>
                      <a:buSzTx/>
                      <a:buFontTx/>
                      <a:buNone/>
                      <a:tabLst/>
                      <a:defRPr sz="1500" b="1" i="0" u="none" strike="noStrike" kern="1200" baseline="0">
                        <a:solidFill>
                          <a:prstClr val="white"/>
                        </a:solidFill>
                        <a:latin typeface="+mn-lt"/>
                        <a:ea typeface="+mn-ea"/>
                        <a:cs typeface="+mn-cs"/>
                      </a:defRPr>
                    </a:pPr>
                    <a:r>
                      <a:rPr lang="en-US" sz="1800" b="1" i="0" baseline="0" dirty="0" smtClean="0">
                        <a:effectLst/>
                      </a:rPr>
                      <a:t>(-)</a:t>
                    </a:r>
                    <a:endParaRPr lang="fr-CA" dirty="0" smtClean="0">
                      <a:effectLst/>
                    </a:endParaRPr>
                  </a:p>
                </c:rich>
              </c:tx>
              <c:spPr/>
              <c:dLblPos val="inEnd"/>
              <c:showLegendKey val="0"/>
              <c:showVal val="1"/>
              <c:showCatName val="0"/>
              <c:showSerName val="0"/>
              <c:showPercent val="0"/>
              <c:showBubbleSize val="0"/>
            </c:dLbl>
            <c:dLbl>
              <c:idx val="6"/>
              <c:tx>
                <c:rich>
                  <a:bodyPr/>
                  <a:lstStyle/>
                  <a:p>
                    <a:pPr marL="0" marR="0" indent="0" algn="ctr" defTabSz="914400" rtl="0" eaLnBrk="1" fontAlgn="auto" latinLnBrk="0" hangingPunct="1">
                      <a:lnSpc>
                        <a:spcPct val="100000"/>
                      </a:lnSpc>
                      <a:spcBef>
                        <a:spcPts val="0"/>
                      </a:spcBef>
                      <a:spcAft>
                        <a:spcPts val="0"/>
                      </a:spcAft>
                      <a:buClrTx/>
                      <a:buSzTx/>
                      <a:buFontTx/>
                      <a:buNone/>
                      <a:tabLst/>
                      <a:defRPr sz="1500" b="1" i="0" u="none" strike="noStrike" kern="1200" baseline="0">
                        <a:solidFill>
                          <a:prstClr val="white"/>
                        </a:solidFill>
                        <a:latin typeface="+mn-lt"/>
                        <a:ea typeface="+mn-ea"/>
                        <a:cs typeface="+mn-cs"/>
                      </a:defRPr>
                    </a:pPr>
                    <a:r>
                      <a:rPr lang="en-US" dirty="0" smtClean="0"/>
                      <a:t>11,5</a:t>
                    </a:r>
                  </a:p>
                  <a:p>
                    <a:pPr marL="0" marR="0" indent="0" algn="ctr" defTabSz="914400" rtl="0" eaLnBrk="1" fontAlgn="auto" latinLnBrk="0" hangingPunct="1">
                      <a:lnSpc>
                        <a:spcPct val="100000"/>
                      </a:lnSpc>
                      <a:spcBef>
                        <a:spcPts val="0"/>
                      </a:spcBef>
                      <a:spcAft>
                        <a:spcPts val="0"/>
                      </a:spcAft>
                      <a:buClrTx/>
                      <a:buSzTx/>
                      <a:buFontTx/>
                      <a:buNone/>
                      <a:tabLst/>
                      <a:defRPr sz="1500" b="1" i="0" u="none" strike="noStrike" kern="1200" baseline="0">
                        <a:solidFill>
                          <a:prstClr val="white"/>
                        </a:solidFill>
                        <a:latin typeface="+mn-lt"/>
                        <a:ea typeface="+mn-ea"/>
                        <a:cs typeface="+mn-cs"/>
                      </a:defRPr>
                    </a:pPr>
                    <a:r>
                      <a:rPr lang="en-US" sz="1800" b="1" i="0" baseline="0" dirty="0" smtClean="0">
                        <a:effectLst/>
                      </a:rPr>
                      <a:t>(+)</a:t>
                    </a:r>
                    <a:endParaRPr lang="fr-CA" dirty="0" smtClean="0">
                      <a:effectLst/>
                    </a:endParaRPr>
                  </a:p>
                </c:rich>
              </c:tx>
              <c:spPr/>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(Ass_Log!$E$3;Ass_Log!$W$3;Ass_Log!$Z$3;Ass_Log!$BA$8;Ass_Log!$BA$3;Ass_Log!$BB$4;Ass_Log!$BC$4)</c:f>
              <c:strCache>
                <c:ptCount val="7"/>
                <c:pt idx="0">
                  <c:v>CIUSSS
Centre-Ouest</c:v>
                </c:pt>
                <c:pt idx="1">
                  <c:v>RLS CAV</c:v>
                </c:pt>
                <c:pt idx="2">
                  <c:v>RLS MON</c:v>
                </c:pt>
                <c:pt idx="4">
                  <c:v>RSS 
Montréal</c:v>
                </c:pt>
                <c:pt idx="5">
                  <c:v>RLS min</c:v>
                </c:pt>
                <c:pt idx="6">
                  <c:v>RLS max</c:v>
                </c:pt>
              </c:strCache>
            </c:strRef>
          </c:cat>
          <c:val>
            <c:numRef>
              <c:f>(Ass_Log!$E$5;Ass_Log!$W$5;Ass_Log!$Z$5;Ass_Log!$BA$8;Ass_Log!$BA$5;Ass_Log!$BB$5;Ass_Log!$BC$5)</c:f>
              <c:numCache>
                <c:formatCode>0.0</c:formatCode>
                <c:ptCount val="7"/>
                <c:pt idx="0">
                  <c:v>6.2</c:v>
                </c:pt>
                <c:pt idx="1">
                  <c:v>5.0999999999999996</c:v>
                </c:pt>
                <c:pt idx="2">
                  <c:v>6.7</c:v>
                </c:pt>
                <c:pt idx="4">
                  <c:v>7.8</c:v>
                </c:pt>
                <c:pt idx="5">
                  <c:v>3</c:v>
                </c:pt>
                <c:pt idx="6">
                  <c:v>11.5</c:v>
                </c:pt>
              </c:numCache>
            </c:numRef>
          </c:val>
        </c:ser>
        <c:dLbls>
          <c:dLblPos val="outEnd"/>
          <c:showLegendKey val="0"/>
          <c:showVal val="1"/>
          <c:showCatName val="0"/>
          <c:showSerName val="0"/>
          <c:showPercent val="0"/>
          <c:showBubbleSize val="0"/>
        </c:dLbls>
        <c:gapWidth val="100"/>
        <c:axId val="151027072"/>
        <c:axId val="151037056"/>
      </c:barChart>
      <c:catAx>
        <c:axId val="151027072"/>
        <c:scaling>
          <c:orientation val="minMax"/>
        </c:scaling>
        <c:delete val="0"/>
        <c:axPos val="b"/>
        <c:majorTickMark val="out"/>
        <c:minorTickMark val="none"/>
        <c:tickLblPos val="nextTo"/>
        <c:txPr>
          <a:bodyPr/>
          <a:lstStyle/>
          <a:p>
            <a:pPr>
              <a:defRPr sz="1200"/>
            </a:pPr>
            <a:endParaRPr lang="fr-FR"/>
          </a:p>
        </c:txPr>
        <c:crossAx val="151037056"/>
        <c:crosses val="autoZero"/>
        <c:auto val="1"/>
        <c:lblAlgn val="ctr"/>
        <c:lblOffset val="100"/>
        <c:noMultiLvlLbl val="0"/>
      </c:catAx>
      <c:valAx>
        <c:axId val="151037056"/>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51027072"/>
        <c:crosses val="autoZero"/>
        <c:crossBetween val="between"/>
      </c:valAx>
    </c:plotArea>
    <c:plotVisOnly val="1"/>
    <c:dispBlanksAs val="gap"/>
    <c:showDLblsOverMax val="0"/>
  </c:chart>
  <c:spPr>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(Ass_Log!$E$3;Ass_Log!$W$3;Ass_Log!$Z$3;Ass_Log!$BA$8;Ass_Log!$BA$3;Ass_Log!$BB$4;Ass_Log!$BC$4)</c:f>
              <c:strCache>
                <c:ptCount val="7"/>
                <c:pt idx="0">
                  <c:v>CIUSSS
Centre-Ouest</c:v>
                </c:pt>
                <c:pt idx="1">
                  <c:v>RLS CAV</c:v>
                </c:pt>
                <c:pt idx="2">
                  <c:v>RLS MON</c:v>
                </c:pt>
                <c:pt idx="4">
                  <c:v>RSS 
Montréal</c:v>
                </c:pt>
                <c:pt idx="5">
                  <c:v>RLS min</c:v>
                </c:pt>
                <c:pt idx="6">
                  <c:v>RLS max</c:v>
                </c:pt>
              </c:strCache>
            </c:strRef>
          </c:cat>
          <c:val>
            <c:numRef>
              <c:f>(Ass_Log!$E$6;Ass_Log!$W$6;Ass_Log!$Z$6;Ass_Log!$BA$8;Ass_Log!$BA$6;Ass_Log!$BB$6;Ass_Log!$BC$6)</c:f>
              <c:numCache>
                <c:formatCode>0.0</c:formatCode>
                <c:ptCount val="7"/>
                <c:pt idx="0">
                  <c:v>67.2</c:v>
                </c:pt>
                <c:pt idx="1">
                  <c:v>59.2</c:v>
                </c:pt>
                <c:pt idx="2">
                  <c:v>71.5</c:v>
                </c:pt>
                <c:pt idx="4">
                  <c:v>60</c:v>
                </c:pt>
                <c:pt idx="5">
                  <c:v>24.4</c:v>
                </c:pt>
                <c:pt idx="6">
                  <c:v>71.7</c:v>
                </c:pt>
              </c:numCache>
            </c:numRef>
          </c:val>
        </c:ser>
        <c:dLbls>
          <c:dLblPos val="outEnd"/>
          <c:showLegendKey val="0"/>
          <c:showVal val="1"/>
          <c:showCatName val="0"/>
          <c:showSerName val="0"/>
          <c:showPercent val="0"/>
          <c:showBubbleSize val="0"/>
        </c:dLbls>
        <c:gapWidth val="100"/>
        <c:axId val="151156992"/>
        <c:axId val="151163264"/>
      </c:barChart>
      <c:catAx>
        <c:axId val="151156992"/>
        <c:scaling>
          <c:orientation val="minMax"/>
        </c:scaling>
        <c:delete val="0"/>
        <c:axPos val="b"/>
        <c:majorTickMark val="out"/>
        <c:minorTickMark val="none"/>
        <c:tickLblPos val="nextTo"/>
        <c:txPr>
          <a:bodyPr/>
          <a:lstStyle/>
          <a:p>
            <a:pPr>
              <a:defRPr sz="1200"/>
            </a:pPr>
            <a:endParaRPr lang="fr-FR"/>
          </a:p>
        </c:txPr>
        <c:crossAx val="151163264"/>
        <c:crosses val="autoZero"/>
        <c:auto val="1"/>
        <c:lblAlgn val="ctr"/>
        <c:lblOffset val="100"/>
        <c:noMultiLvlLbl val="0"/>
      </c:catAx>
      <c:valAx>
        <c:axId val="151163264"/>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51156992"/>
        <c:crosses val="autoZero"/>
        <c:crossBetween val="between"/>
      </c:valAx>
    </c:plotArea>
    <c:plotVisOnly val="1"/>
    <c:dispBlanksAs val="gap"/>
    <c:showDLblsOverMax val="0"/>
  </c:chart>
  <c:spPr>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(Ass_Log!$E$3;Ass_Log!$W$3;Ass_Log!$Z$3;Ass_Log!$BA$8;Ass_Log!$BA$3;Ass_Log!$BB$4;Ass_Log!$BC$4)</c:f>
              <c:strCache>
                <c:ptCount val="7"/>
                <c:pt idx="0">
                  <c:v>CIUSSS
Centre-Ouest</c:v>
                </c:pt>
                <c:pt idx="1">
                  <c:v>RLS CAV</c:v>
                </c:pt>
                <c:pt idx="2">
                  <c:v>RLS MON</c:v>
                </c:pt>
                <c:pt idx="4">
                  <c:v>RSS 
Montréal</c:v>
                </c:pt>
                <c:pt idx="5">
                  <c:v>RLS min</c:v>
                </c:pt>
                <c:pt idx="6">
                  <c:v>RLS max</c:v>
                </c:pt>
              </c:strCache>
            </c:strRef>
          </c:cat>
          <c:val>
            <c:numRef>
              <c:f>(Ass_Log!$E$7;Ass_Log!$W$7;Ass_Log!$Z$7;Ass_Log!$BA$8;Ass_Log!$BA$7;Ass_Log!$BB$7;Ass_Log!$BC$7)</c:f>
              <c:numCache>
                <c:formatCode>0.0</c:formatCode>
                <c:ptCount val="7"/>
                <c:pt idx="0">
                  <c:v>45.6</c:v>
                </c:pt>
                <c:pt idx="1">
                  <c:v>41.3</c:v>
                </c:pt>
                <c:pt idx="2">
                  <c:v>47.5</c:v>
                </c:pt>
                <c:pt idx="4">
                  <c:v>36.799999999999997</c:v>
                </c:pt>
                <c:pt idx="5">
                  <c:v>31.6</c:v>
                </c:pt>
                <c:pt idx="6">
                  <c:v>47.5</c:v>
                </c:pt>
              </c:numCache>
            </c:numRef>
          </c:val>
        </c:ser>
        <c:dLbls>
          <c:dLblPos val="outEnd"/>
          <c:showLegendKey val="0"/>
          <c:showVal val="1"/>
          <c:showCatName val="0"/>
          <c:showSerName val="0"/>
          <c:showPercent val="0"/>
          <c:showBubbleSize val="0"/>
        </c:dLbls>
        <c:gapWidth val="100"/>
        <c:axId val="151816064"/>
        <c:axId val="151822336"/>
      </c:barChart>
      <c:catAx>
        <c:axId val="151816064"/>
        <c:scaling>
          <c:orientation val="minMax"/>
        </c:scaling>
        <c:delete val="0"/>
        <c:axPos val="b"/>
        <c:majorTickMark val="out"/>
        <c:minorTickMark val="none"/>
        <c:tickLblPos val="nextTo"/>
        <c:txPr>
          <a:bodyPr/>
          <a:lstStyle/>
          <a:p>
            <a:pPr>
              <a:defRPr sz="1200"/>
            </a:pPr>
            <a:endParaRPr lang="fr-FR"/>
          </a:p>
        </c:txPr>
        <c:crossAx val="151822336"/>
        <c:crosses val="autoZero"/>
        <c:auto val="1"/>
        <c:lblAlgn val="ctr"/>
        <c:lblOffset val="100"/>
        <c:noMultiLvlLbl val="0"/>
      </c:catAx>
      <c:valAx>
        <c:axId val="151822336"/>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51816064"/>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Pop_age!$F$6</c:f>
              <c:strCache>
                <c:ptCount val="1"/>
                <c:pt idx="0">
                  <c:v>CIUSSS Centre-Ouest</c:v>
                </c:pt>
              </c:strCache>
            </c:strRef>
          </c:tx>
          <c:spPr>
            <a:solidFill>
              <a:srgbClr val="EC6028"/>
            </a:solidFill>
            <a:ln>
              <a:solidFill>
                <a:srgbClr val="EC6028"/>
              </a:solidFill>
            </a:ln>
          </c:spPr>
          <c:invertIfNegative val="0"/>
          <c:dPt>
            <c:idx val="0"/>
            <c:invertIfNegative val="0"/>
            <c:bubble3D val="0"/>
          </c:dPt>
          <c:dPt>
            <c:idx val="1"/>
            <c:invertIfNegative val="0"/>
            <c:bubble3D val="0"/>
          </c:dPt>
          <c:dPt>
            <c:idx val="2"/>
            <c:invertIfNegative val="0"/>
            <c:bubble3D val="0"/>
          </c:dPt>
          <c:dPt>
            <c:idx val="3"/>
            <c:invertIfNegative val="0"/>
            <c:bubble3D val="0"/>
          </c:dPt>
          <c:dLbls>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Pop_age!$A$7:$A$9</c:f>
              <c:strCache>
                <c:ptCount val="3"/>
                <c:pt idx="0">
                  <c:v>0-17 ans</c:v>
                </c:pt>
                <c:pt idx="1">
                  <c:v>18-64 ans</c:v>
                </c:pt>
                <c:pt idx="2">
                  <c:v>65 ans ou plus</c:v>
                </c:pt>
              </c:strCache>
            </c:strRef>
          </c:cat>
          <c:val>
            <c:numRef>
              <c:f>Pop_age!$F$7:$F$9</c:f>
              <c:numCache>
                <c:formatCode>0</c:formatCode>
                <c:ptCount val="3"/>
                <c:pt idx="0">
                  <c:v>18.355864950279692</c:v>
                </c:pt>
                <c:pt idx="1">
                  <c:v>64.2</c:v>
                </c:pt>
                <c:pt idx="2">
                  <c:v>17.399999999999999</c:v>
                </c:pt>
              </c:numCache>
            </c:numRef>
          </c:val>
        </c:ser>
        <c:ser>
          <c:idx val="1"/>
          <c:order val="1"/>
          <c:tx>
            <c:strRef>
              <c:f>Pop_age!$D$6</c:f>
              <c:strCache>
                <c:ptCount val="1"/>
                <c:pt idx="0">
                  <c:v>RSS de Montréal</c:v>
                </c:pt>
              </c:strCache>
            </c:strRef>
          </c:tx>
          <c:spPr>
            <a:solidFill>
              <a:srgbClr val="4FC5D1"/>
            </a:solidFill>
            <a:ln>
              <a:solidFill>
                <a:srgbClr val="21BEDE"/>
              </a:solidFill>
            </a:ln>
          </c:spPr>
          <c:invertIfNegative val="0"/>
          <c:dPt>
            <c:idx val="1"/>
            <c:invertIfNegative val="0"/>
            <c:bubble3D val="0"/>
            <c:spPr>
              <a:solidFill>
                <a:srgbClr val="4FC5D1"/>
              </a:solidFill>
              <a:ln>
                <a:solidFill>
                  <a:srgbClr val="4FC5D1"/>
                </a:solidFill>
              </a:ln>
            </c:spPr>
          </c:dPt>
          <c:dLbls>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Pop_age!$A$7:$A$9</c:f>
              <c:strCache>
                <c:ptCount val="3"/>
                <c:pt idx="0">
                  <c:v>0-17 ans</c:v>
                </c:pt>
                <c:pt idx="1">
                  <c:v>18-64 ans</c:v>
                </c:pt>
                <c:pt idx="2">
                  <c:v>65 ans ou plus</c:v>
                </c:pt>
              </c:strCache>
            </c:strRef>
          </c:cat>
          <c:val>
            <c:numRef>
              <c:f>Pop_age!$D$7:$D$9</c:f>
              <c:numCache>
                <c:formatCode>0</c:formatCode>
                <c:ptCount val="3"/>
                <c:pt idx="0">
                  <c:v>18.204812368907337</c:v>
                </c:pt>
                <c:pt idx="1">
                  <c:v>65.2</c:v>
                </c:pt>
                <c:pt idx="2">
                  <c:v>16.600000000000001</c:v>
                </c:pt>
              </c:numCache>
            </c:numRef>
          </c:val>
        </c:ser>
        <c:dLbls>
          <c:dLblPos val="inEnd"/>
          <c:showLegendKey val="0"/>
          <c:showVal val="1"/>
          <c:showCatName val="0"/>
          <c:showSerName val="0"/>
          <c:showPercent val="0"/>
          <c:showBubbleSize val="0"/>
        </c:dLbls>
        <c:gapWidth val="200"/>
        <c:axId val="216350080"/>
        <c:axId val="216396928"/>
      </c:barChart>
      <c:catAx>
        <c:axId val="216350080"/>
        <c:scaling>
          <c:orientation val="minMax"/>
        </c:scaling>
        <c:delete val="0"/>
        <c:axPos val="b"/>
        <c:majorTickMark val="none"/>
        <c:minorTickMark val="none"/>
        <c:tickLblPos val="nextTo"/>
        <c:txPr>
          <a:bodyPr/>
          <a:lstStyle/>
          <a:p>
            <a:pPr>
              <a:defRPr sz="1300"/>
            </a:pPr>
            <a:endParaRPr lang="fr-FR"/>
          </a:p>
        </c:txPr>
        <c:crossAx val="216396928"/>
        <c:crosses val="autoZero"/>
        <c:auto val="1"/>
        <c:lblAlgn val="ctr"/>
        <c:lblOffset val="100"/>
        <c:noMultiLvlLbl val="0"/>
      </c:catAx>
      <c:valAx>
        <c:axId val="216396928"/>
        <c:scaling>
          <c:orientation val="minMax"/>
        </c:scaling>
        <c:delete val="0"/>
        <c:axPos val="l"/>
        <c:numFmt formatCode="0" sourceLinked="1"/>
        <c:majorTickMark val="none"/>
        <c:minorTickMark val="none"/>
        <c:tickLblPos val="nextTo"/>
        <c:crossAx val="216350080"/>
        <c:crosses val="autoZero"/>
        <c:crossBetween val="between"/>
      </c:valAx>
    </c:plotArea>
    <c:legend>
      <c:legendPos val="b"/>
      <c:layout/>
      <c:overlay val="0"/>
      <c:txPr>
        <a:bodyPr/>
        <a:lstStyle/>
        <a:p>
          <a:pPr>
            <a:defRPr sz="1300"/>
          </a:pPr>
          <a:endParaRPr lang="fr-FR"/>
        </a:p>
      </c:txPr>
    </c:legend>
    <c:plotVisOnly val="1"/>
    <c:dispBlanksAs val="gap"/>
    <c:showDLblsOverMax val="0"/>
  </c:chart>
  <c:spPr>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(Envir!$E$3;Envir!$W$3;Envir!$Z$3;Envir!$BA$7;Envir!$BA$3;Envir!$BB$4;Envir!$BC$4)</c:f>
              <c:strCache>
                <c:ptCount val="7"/>
                <c:pt idx="0">
                  <c:v>CIUSSS
Centre-Ouest</c:v>
                </c:pt>
                <c:pt idx="1">
                  <c:v>RLS CAV</c:v>
                </c:pt>
                <c:pt idx="2">
                  <c:v>RLS MON</c:v>
                </c:pt>
                <c:pt idx="4">
                  <c:v>RSS 
Montréal</c:v>
                </c:pt>
                <c:pt idx="5">
                  <c:v>RLS min</c:v>
                </c:pt>
                <c:pt idx="6">
                  <c:v>RLS max</c:v>
                </c:pt>
              </c:strCache>
            </c:strRef>
          </c:cat>
          <c:val>
            <c:numRef>
              <c:f>(Envir!$E$5;Envir!$W$5;Envir!$Z$5;Envir!$BA$7;Envir!$BA$5;Envir!$BB$5;Envir!$BC$5)</c:f>
              <c:numCache>
                <c:formatCode>0.0</c:formatCode>
                <c:ptCount val="7"/>
                <c:pt idx="0">
                  <c:v>12.3</c:v>
                </c:pt>
                <c:pt idx="1">
                  <c:v>9.6</c:v>
                </c:pt>
                <c:pt idx="2">
                  <c:v>13.8</c:v>
                </c:pt>
                <c:pt idx="4">
                  <c:v>8.1999999999999993</c:v>
                </c:pt>
                <c:pt idx="5">
                  <c:v>4.3</c:v>
                </c:pt>
                <c:pt idx="6">
                  <c:v>15</c:v>
                </c:pt>
              </c:numCache>
            </c:numRef>
          </c:val>
        </c:ser>
        <c:dLbls>
          <c:dLblPos val="outEnd"/>
          <c:showLegendKey val="0"/>
          <c:showVal val="1"/>
          <c:showCatName val="0"/>
          <c:showSerName val="0"/>
          <c:showPercent val="0"/>
          <c:showBubbleSize val="0"/>
        </c:dLbls>
        <c:gapWidth val="100"/>
        <c:axId val="151204992"/>
        <c:axId val="151215104"/>
      </c:barChart>
      <c:catAx>
        <c:axId val="151204992"/>
        <c:scaling>
          <c:orientation val="minMax"/>
        </c:scaling>
        <c:delete val="0"/>
        <c:axPos val="b"/>
        <c:majorTickMark val="out"/>
        <c:minorTickMark val="none"/>
        <c:tickLblPos val="nextTo"/>
        <c:txPr>
          <a:bodyPr/>
          <a:lstStyle/>
          <a:p>
            <a:pPr>
              <a:defRPr sz="1200"/>
            </a:pPr>
            <a:endParaRPr lang="fr-FR"/>
          </a:p>
        </c:txPr>
        <c:crossAx val="151215104"/>
        <c:crosses val="autoZero"/>
        <c:auto val="1"/>
        <c:lblAlgn val="ctr"/>
        <c:lblOffset val="100"/>
        <c:noMultiLvlLbl val="0"/>
      </c:catAx>
      <c:valAx>
        <c:axId val="151215104"/>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51204992"/>
        <c:crosses val="autoZero"/>
        <c:crossBetween val="between"/>
      </c:valAx>
    </c:plotArea>
    <c:plotVisOnly val="1"/>
    <c:dispBlanksAs val="gap"/>
    <c:showDLblsOverMax val="0"/>
  </c:chart>
  <c:spPr>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0"/>
              <c:tx>
                <c:rich>
                  <a:bodyPr/>
                  <a:lstStyle/>
                  <a:p>
                    <a:r>
                      <a:rPr lang="en-US" smtClean="0"/>
                      <a:t>41,1</a:t>
                    </a:r>
                  </a:p>
                  <a:p>
                    <a:r>
                      <a:rPr lang="en-US" smtClean="0"/>
                      <a:t>(-)</a:t>
                    </a:r>
                    <a:endParaRPr lang="en-US"/>
                  </a:p>
                </c:rich>
              </c:tx>
              <c:dLblPos val="inEnd"/>
              <c:showLegendKey val="0"/>
              <c:showVal val="1"/>
              <c:showCatName val="0"/>
              <c:showSerName val="0"/>
              <c:showPercent val="0"/>
              <c:showBubbleSize val="0"/>
            </c:dLbl>
            <c:dLbl>
              <c:idx val="1"/>
              <c:tx>
                <c:rich>
                  <a:bodyPr/>
                  <a:lstStyle/>
                  <a:p>
                    <a:r>
                      <a:rPr lang="en-US" dirty="0" smtClean="0"/>
                      <a:t>40,0</a:t>
                    </a:r>
                  </a:p>
                </c:rich>
              </c:tx>
              <c:dLblPos val="inEnd"/>
              <c:showLegendKey val="0"/>
              <c:showVal val="1"/>
              <c:showCatName val="0"/>
              <c:showSerName val="0"/>
              <c:showPercent val="0"/>
              <c:showBubbleSize val="0"/>
            </c:dLbl>
            <c:dLbl>
              <c:idx val="5"/>
              <c:tx>
                <c:rich>
                  <a:bodyPr/>
                  <a:lstStyle/>
                  <a:p>
                    <a:r>
                      <a:rPr lang="en-US" smtClean="0"/>
                      <a:t>24,8</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56,6</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(HabVie1!$E$3;HabVie1!$W$3;HabVie1!$Z$3;HabVie1!$BA$8;HabVie1!$BA$3;HabVie1!$BB$4;HabVie1!$BC$4)</c:f>
              <c:strCache>
                <c:ptCount val="7"/>
                <c:pt idx="0">
                  <c:v>CIUSSS
Centre-Ouest</c:v>
                </c:pt>
                <c:pt idx="1">
                  <c:v>RLS CAV</c:v>
                </c:pt>
                <c:pt idx="2">
                  <c:v>RLS MON</c:v>
                </c:pt>
                <c:pt idx="4">
                  <c:v>RSS 
Montréal</c:v>
                </c:pt>
                <c:pt idx="5">
                  <c:v>RLS min</c:v>
                </c:pt>
                <c:pt idx="6">
                  <c:v>RLS max</c:v>
                </c:pt>
              </c:strCache>
            </c:strRef>
          </c:cat>
          <c:val>
            <c:numRef>
              <c:f>(HabVie1!$E$5;HabVie1!$W$5;HabVie1!$Z$5;HabVie1!$BA$8;HabVie1!$BA$5;HabVie1!$BB$5;HabVie1!$BC$5)</c:f>
              <c:numCache>
                <c:formatCode>0.0</c:formatCode>
                <c:ptCount val="7"/>
                <c:pt idx="0">
                  <c:v>41.1</c:v>
                </c:pt>
                <c:pt idx="1">
                  <c:v>40</c:v>
                </c:pt>
                <c:pt idx="2">
                  <c:v>41.8</c:v>
                </c:pt>
                <c:pt idx="4">
                  <c:v>44.9</c:v>
                </c:pt>
                <c:pt idx="5">
                  <c:v>24.8</c:v>
                </c:pt>
                <c:pt idx="6">
                  <c:v>56.6</c:v>
                </c:pt>
              </c:numCache>
            </c:numRef>
          </c:val>
        </c:ser>
        <c:dLbls>
          <c:dLblPos val="outEnd"/>
          <c:showLegendKey val="0"/>
          <c:showVal val="1"/>
          <c:showCatName val="0"/>
          <c:showSerName val="0"/>
          <c:showPercent val="0"/>
          <c:showBubbleSize val="0"/>
        </c:dLbls>
        <c:gapWidth val="100"/>
        <c:axId val="151877888"/>
        <c:axId val="151892352"/>
      </c:barChart>
      <c:catAx>
        <c:axId val="151877888"/>
        <c:scaling>
          <c:orientation val="minMax"/>
        </c:scaling>
        <c:delete val="0"/>
        <c:axPos val="b"/>
        <c:majorTickMark val="out"/>
        <c:minorTickMark val="none"/>
        <c:tickLblPos val="nextTo"/>
        <c:txPr>
          <a:bodyPr/>
          <a:lstStyle/>
          <a:p>
            <a:pPr>
              <a:defRPr sz="1200"/>
            </a:pPr>
            <a:endParaRPr lang="fr-FR"/>
          </a:p>
        </c:txPr>
        <c:crossAx val="151892352"/>
        <c:crosses val="autoZero"/>
        <c:auto val="1"/>
        <c:lblAlgn val="ctr"/>
        <c:lblOffset val="100"/>
        <c:noMultiLvlLbl val="0"/>
      </c:catAx>
      <c:valAx>
        <c:axId val="151892352"/>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51877888"/>
        <c:crosses val="autoZero"/>
        <c:crossBetween val="between"/>
      </c:valAx>
    </c:plotArea>
    <c:plotVisOnly val="1"/>
    <c:dispBlanksAs val="gap"/>
    <c:showDLblsOverMax val="0"/>
  </c:chart>
  <c:spPr>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0"/>
              <c:tx>
                <c:rich>
                  <a:bodyPr/>
                  <a:lstStyle/>
                  <a:p>
                    <a:r>
                      <a:rPr lang="en-US" smtClean="0"/>
                      <a:t>15,4</a:t>
                    </a:r>
                  </a:p>
                  <a:p>
                    <a:r>
                      <a:rPr lang="en-US" smtClean="0"/>
                      <a:t>(-)</a:t>
                    </a:r>
                    <a:endParaRPr lang="en-US"/>
                  </a:p>
                </c:rich>
              </c:tx>
              <c:dLblPos val="inEnd"/>
              <c:showLegendKey val="0"/>
              <c:showVal val="1"/>
              <c:showCatName val="0"/>
              <c:showSerName val="0"/>
              <c:showPercent val="0"/>
              <c:showBubbleSize val="0"/>
            </c:dLbl>
            <c:dLbl>
              <c:idx val="2"/>
              <c:tx>
                <c:rich>
                  <a:bodyPr/>
                  <a:lstStyle/>
                  <a:p>
                    <a:r>
                      <a:rPr lang="en-US" smtClean="0"/>
                      <a:t>14,7</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5"/>
              <c:tx>
                <c:rich>
                  <a:bodyPr/>
                  <a:lstStyle/>
                  <a:p>
                    <a:r>
                      <a:rPr lang="en-US" smtClean="0"/>
                      <a:t>13,5</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28,7</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(HabVie1!$E$3;HabVie1!$W$3;HabVie1!$Z$3;HabVie1!$BA$8;HabVie1!$BA$3;HabVie1!$BB$4;HabVie1!$BC$4)</c:f>
              <c:strCache>
                <c:ptCount val="7"/>
                <c:pt idx="0">
                  <c:v>CIUSSS
Centre-Ouest</c:v>
                </c:pt>
                <c:pt idx="1">
                  <c:v>RLS CAV</c:v>
                </c:pt>
                <c:pt idx="2">
                  <c:v>RLS MON</c:v>
                </c:pt>
                <c:pt idx="4">
                  <c:v>RSS 
Montréal</c:v>
                </c:pt>
                <c:pt idx="5">
                  <c:v>RLS min</c:v>
                </c:pt>
                <c:pt idx="6">
                  <c:v>RLS max</c:v>
                </c:pt>
              </c:strCache>
            </c:strRef>
          </c:cat>
          <c:val>
            <c:numRef>
              <c:f>(HabVie1!$E$6;HabVie1!$W$6;HabVie1!$Z$6;HabVie1!$BA$8;HabVie1!$BA$6;HabVie1!$BB$6;HabVie1!$BC$6)</c:f>
              <c:numCache>
                <c:formatCode>0.0</c:formatCode>
                <c:ptCount val="7"/>
                <c:pt idx="0">
                  <c:v>15.4</c:v>
                </c:pt>
                <c:pt idx="1">
                  <c:v>16.5</c:v>
                </c:pt>
                <c:pt idx="2">
                  <c:v>14.7</c:v>
                </c:pt>
                <c:pt idx="4">
                  <c:v>19.399999999999999</c:v>
                </c:pt>
                <c:pt idx="5">
                  <c:v>13.5</c:v>
                </c:pt>
                <c:pt idx="6">
                  <c:v>28.7</c:v>
                </c:pt>
              </c:numCache>
            </c:numRef>
          </c:val>
        </c:ser>
        <c:dLbls>
          <c:dLblPos val="outEnd"/>
          <c:showLegendKey val="0"/>
          <c:showVal val="1"/>
          <c:showCatName val="0"/>
          <c:showSerName val="0"/>
          <c:showPercent val="0"/>
          <c:showBubbleSize val="0"/>
        </c:dLbls>
        <c:gapWidth val="100"/>
        <c:axId val="151919232"/>
        <c:axId val="151969152"/>
      </c:barChart>
      <c:catAx>
        <c:axId val="151919232"/>
        <c:scaling>
          <c:orientation val="minMax"/>
        </c:scaling>
        <c:delete val="0"/>
        <c:axPos val="b"/>
        <c:majorTickMark val="out"/>
        <c:minorTickMark val="none"/>
        <c:tickLblPos val="nextTo"/>
        <c:txPr>
          <a:bodyPr/>
          <a:lstStyle/>
          <a:p>
            <a:pPr>
              <a:defRPr sz="1200"/>
            </a:pPr>
            <a:endParaRPr lang="fr-FR"/>
          </a:p>
        </c:txPr>
        <c:crossAx val="151969152"/>
        <c:crosses val="autoZero"/>
        <c:auto val="1"/>
        <c:lblAlgn val="ctr"/>
        <c:lblOffset val="100"/>
        <c:noMultiLvlLbl val="0"/>
      </c:catAx>
      <c:valAx>
        <c:axId val="151969152"/>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51919232"/>
        <c:crosses val="autoZero"/>
        <c:crossBetween val="between"/>
      </c:valAx>
    </c:plotArea>
    <c:plotVisOnly val="1"/>
    <c:dispBlanksAs val="gap"/>
    <c:showDLblsOverMax val="0"/>
  </c:chart>
  <c:spPr>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5"/>
              <c:tx>
                <c:rich>
                  <a:bodyPr/>
                  <a:lstStyle/>
                  <a:p>
                    <a:r>
                      <a:rPr lang="en-US" smtClean="0"/>
                      <a:t>54,7</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(HabVie1!$E$3,HabVie1!$W$3,HabVie1!$Z$3,HabVie1!$BA$8,HabVie1!$BA$3,HabVie1!$BB$4,HabVie1!$BC$4)</c:f>
              <c:strCache>
                <c:ptCount val="7"/>
                <c:pt idx="0">
                  <c:v>CIUSSS
Centre-Ouest</c:v>
                </c:pt>
                <c:pt idx="1">
                  <c:v>RLS CAV</c:v>
                </c:pt>
                <c:pt idx="2">
                  <c:v>RLS MON</c:v>
                </c:pt>
                <c:pt idx="4">
                  <c:v>RSS 
Montréal</c:v>
                </c:pt>
                <c:pt idx="5">
                  <c:v>RLS min</c:v>
                </c:pt>
                <c:pt idx="6">
                  <c:v>RLS max</c:v>
                </c:pt>
              </c:strCache>
            </c:strRef>
          </c:cat>
          <c:val>
            <c:numRef>
              <c:f>(HabVie1!$E$7,HabVie1!$W$7,HabVie1!$Z$7,HabVie1!$BA$8,HabVie1!$BA$7,HabVie1!$BB$7,HabVie1!$BC$7)</c:f>
              <c:numCache>
                <c:formatCode>0.0</c:formatCode>
                <c:ptCount val="7"/>
                <c:pt idx="0">
                  <c:v>58.6</c:v>
                </c:pt>
                <c:pt idx="1">
                  <c:v>57.4</c:v>
                </c:pt>
                <c:pt idx="2">
                  <c:v>59.3</c:v>
                </c:pt>
                <c:pt idx="4">
                  <c:v>59</c:v>
                </c:pt>
                <c:pt idx="5">
                  <c:v>54.7</c:v>
                </c:pt>
                <c:pt idx="6">
                  <c:v>62.3</c:v>
                </c:pt>
              </c:numCache>
            </c:numRef>
          </c:val>
        </c:ser>
        <c:dLbls>
          <c:dLblPos val="outEnd"/>
          <c:showLegendKey val="0"/>
          <c:showVal val="1"/>
          <c:showCatName val="0"/>
          <c:showSerName val="0"/>
          <c:showPercent val="0"/>
          <c:showBubbleSize val="0"/>
        </c:dLbls>
        <c:gapWidth val="100"/>
        <c:axId val="152023808"/>
        <c:axId val="152029824"/>
      </c:barChart>
      <c:catAx>
        <c:axId val="152023808"/>
        <c:scaling>
          <c:orientation val="minMax"/>
        </c:scaling>
        <c:delete val="0"/>
        <c:axPos val="b"/>
        <c:majorTickMark val="out"/>
        <c:minorTickMark val="none"/>
        <c:tickLblPos val="nextTo"/>
        <c:txPr>
          <a:bodyPr/>
          <a:lstStyle/>
          <a:p>
            <a:pPr>
              <a:defRPr sz="1200"/>
            </a:pPr>
            <a:endParaRPr lang="fr-FR"/>
          </a:p>
        </c:txPr>
        <c:crossAx val="152029824"/>
        <c:crosses val="autoZero"/>
        <c:auto val="1"/>
        <c:lblAlgn val="ctr"/>
        <c:lblOffset val="100"/>
        <c:noMultiLvlLbl val="0"/>
      </c:catAx>
      <c:valAx>
        <c:axId val="152029824"/>
        <c:scaling>
          <c:orientation val="minMax"/>
          <c:min val="0"/>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52023808"/>
        <c:crosses val="autoZero"/>
        <c:crossBetween val="between"/>
      </c:valAx>
    </c:plotArea>
    <c:plotVisOnly val="1"/>
    <c:dispBlanksAs val="gap"/>
    <c:showDLblsOverMax val="0"/>
  </c:chart>
  <c:spPr>
    <a:ln>
      <a:no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0"/>
              <c:tx>
                <c:rich>
                  <a:bodyPr/>
                  <a:lstStyle/>
                  <a:p>
                    <a:r>
                      <a:rPr lang="en-US" smtClean="0"/>
                      <a:t>12,4</a:t>
                    </a:r>
                  </a:p>
                  <a:p>
                    <a:r>
                      <a:rPr lang="en-US" smtClean="0"/>
                      <a:t>(-)</a:t>
                    </a:r>
                    <a:endParaRPr lang="en-US"/>
                  </a:p>
                </c:rich>
              </c:tx>
              <c:dLblPos val="inEnd"/>
              <c:showLegendKey val="0"/>
              <c:showVal val="1"/>
              <c:showCatName val="0"/>
              <c:showSerName val="0"/>
              <c:showPercent val="0"/>
              <c:showBubbleSize val="0"/>
            </c:dLbl>
            <c:dLbl>
              <c:idx val="5"/>
              <c:tx>
                <c:rich>
                  <a:bodyPr/>
                  <a:lstStyle/>
                  <a:p>
                    <a:r>
                      <a:rPr lang="en-US" smtClean="0"/>
                      <a:t>6,8</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26,9</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(HabVie2!$E$3;HabVie2!$W$3;HabVie2!$Z$3;HabVie2!$BA$8;HabVie2!$BA$3;HabVie2!$BB$4;HabVie2!$BC$4)</c:f>
              <c:strCache>
                <c:ptCount val="7"/>
                <c:pt idx="0">
                  <c:v>CIUSSS
Centre-Ouest</c:v>
                </c:pt>
                <c:pt idx="1">
                  <c:v>RLS CAV</c:v>
                </c:pt>
                <c:pt idx="2">
                  <c:v>RLS MON</c:v>
                </c:pt>
                <c:pt idx="4">
                  <c:v>RSS 
Montréal</c:v>
                </c:pt>
                <c:pt idx="5">
                  <c:v>RLS min</c:v>
                </c:pt>
                <c:pt idx="6">
                  <c:v>RLS max</c:v>
                </c:pt>
              </c:strCache>
            </c:strRef>
          </c:cat>
          <c:val>
            <c:numRef>
              <c:f>(HabVie2!$E$5;HabVie2!$W$5;HabVie2!$Z$5;HabVie2!$BA$8;HabVie2!$BA$5;HabVie2!$BB$5;HabVie2!$BC$5)</c:f>
              <c:numCache>
                <c:formatCode>0.0</c:formatCode>
                <c:ptCount val="7"/>
                <c:pt idx="0">
                  <c:v>12.4</c:v>
                </c:pt>
                <c:pt idx="1">
                  <c:v>12.4</c:v>
                </c:pt>
                <c:pt idx="2">
                  <c:v>12.4</c:v>
                </c:pt>
                <c:pt idx="4">
                  <c:v>14.4</c:v>
                </c:pt>
                <c:pt idx="5">
                  <c:v>6.8</c:v>
                </c:pt>
                <c:pt idx="6">
                  <c:v>26.9</c:v>
                </c:pt>
              </c:numCache>
            </c:numRef>
          </c:val>
        </c:ser>
        <c:dLbls>
          <c:dLblPos val="outEnd"/>
          <c:showLegendKey val="0"/>
          <c:showVal val="1"/>
          <c:showCatName val="0"/>
          <c:showSerName val="0"/>
          <c:showPercent val="0"/>
          <c:showBubbleSize val="0"/>
        </c:dLbls>
        <c:gapWidth val="100"/>
        <c:axId val="160597120"/>
        <c:axId val="160611328"/>
      </c:barChart>
      <c:catAx>
        <c:axId val="160597120"/>
        <c:scaling>
          <c:orientation val="minMax"/>
        </c:scaling>
        <c:delete val="0"/>
        <c:axPos val="b"/>
        <c:majorTickMark val="out"/>
        <c:minorTickMark val="none"/>
        <c:tickLblPos val="nextTo"/>
        <c:txPr>
          <a:bodyPr/>
          <a:lstStyle/>
          <a:p>
            <a:pPr>
              <a:defRPr sz="1200"/>
            </a:pPr>
            <a:endParaRPr lang="fr-FR"/>
          </a:p>
        </c:txPr>
        <c:crossAx val="160611328"/>
        <c:crosses val="autoZero"/>
        <c:auto val="1"/>
        <c:lblAlgn val="ctr"/>
        <c:lblOffset val="100"/>
        <c:noMultiLvlLbl val="0"/>
      </c:catAx>
      <c:valAx>
        <c:axId val="160611328"/>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60597120"/>
        <c:crosses val="autoZero"/>
        <c:crossBetween val="between"/>
      </c:valAx>
    </c:plotArea>
    <c:plotVisOnly val="1"/>
    <c:dispBlanksAs val="gap"/>
    <c:showDLblsOverMax val="0"/>
  </c:chart>
  <c:spPr>
    <a:ln>
      <a:noFill/>
    </a:ln>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5"/>
              <c:tx>
                <c:rich>
                  <a:bodyPr/>
                  <a:lstStyle/>
                  <a:p>
                    <a:r>
                      <a:rPr lang="en-US" dirty="0" smtClean="0"/>
                      <a:t>7,1</a:t>
                    </a:r>
                    <a:r>
                      <a:rPr lang="en-US" sz="1500" b="1" i="0" u="none" strike="noStrike" baseline="0" dirty="0" smtClean="0">
                        <a:effectLst/>
                      </a:rPr>
                      <a:t>*</a:t>
                    </a:r>
                    <a:endParaRPr lang="en-US" dirty="0" smtClean="0"/>
                  </a:p>
                  <a:p>
                    <a:r>
                      <a:rPr lang="en-US" sz="1500" b="1" i="0" u="none" strike="noStrike" baseline="0" dirty="0" smtClean="0">
                        <a:effectLst/>
                      </a:rPr>
                      <a:t>(-)</a:t>
                    </a:r>
                    <a:endParaRPr lang="en-US" dirty="0"/>
                  </a:p>
                </c:rich>
              </c:tx>
              <c:dLblPos val="inEnd"/>
              <c:showLegendKey val="0"/>
              <c:showVal val="1"/>
              <c:showCatName val="0"/>
              <c:showSerName val="0"/>
              <c:showPercent val="0"/>
              <c:showBubbleSize val="0"/>
            </c:dLbl>
            <c:dLbl>
              <c:idx val="6"/>
              <c:tx>
                <c:rich>
                  <a:bodyPr/>
                  <a:lstStyle/>
                  <a:p>
                    <a:r>
                      <a:rPr lang="en-US" smtClean="0"/>
                      <a:t>31,8</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(HabVie2!$E$3;HabVie2!$W$3;HabVie2!$Z$3;HabVie2!$BA$8;HabVie2!$BA$3;HabVie2!$BB$4;HabVie2!$BC$4)</c:f>
              <c:strCache>
                <c:ptCount val="7"/>
                <c:pt idx="0">
                  <c:v>CIUSSS
Centre-Ouest</c:v>
                </c:pt>
                <c:pt idx="1">
                  <c:v>RLS CAV</c:v>
                </c:pt>
                <c:pt idx="2">
                  <c:v>RLS MON</c:v>
                </c:pt>
                <c:pt idx="4">
                  <c:v>RSS 
Montréal</c:v>
                </c:pt>
                <c:pt idx="5">
                  <c:v>RLS min</c:v>
                </c:pt>
                <c:pt idx="6">
                  <c:v>RLS max</c:v>
                </c:pt>
              </c:strCache>
            </c:strRef>
          </c:cat>
          <c:val>
            <c:numRef>
              <c:f>(HabVie2!$E$6;HabVie2!$W$6;HabVie2!$Z$6;HabVie2!$BA$8;HabVie2!$BA$6;HabVie2!$BB$6;HabVie2!$BC$6)</c:f>
              <c:numCache>
                <c:formatCode>0.0</c:formatCode>
                <c:ptCount val="7"/>
                <c:pt idx="0">
                  <c:v>17.2</c:v>
                </c:pt>
                <c:pt idx="1">
                  <c:v>19.100000000000001</c:v>
                </c:pt>
                <c:pt idx="2">
                  <c:v>16.100000000000001</c:v>
                </c:pt>
                <c:pt idx="4">
                  <c:v>17.399999999999999</c:v>
                </c:pt>
                <c:pt idx="5">
                  <c:v>7.1</c:v>
                </c:pt>
                <c:pt idx="6">
                  <c:v>31.8</c:v>
                </c:pt>
              </c:numCache>
            </c:numRef>
          </c:val>
        </c:ser>
        <c:dLbls>
          <c:dLblPos val="outEnd"/>
          <c:showLegendKey val="0"/>
          <c:showVal val="1"/>
          <c:showCatName val="0"/>
          <c:showSerName val="0"/>
          <c:showPercent val="0"/>
          <c:showBubbleSize val="0"/>
        </c:dLbls>
        <c:gapWidth val="100"/>
        <c:axId val="152343296"/>
        <c:axId val="152357504"/>
      </c:barChart>
      <c:catAx>
        <c:axId val="152343296"/>
        <c:scaling>
          <c:orientation val="minMax"/>
        </c:scaling>
        <c:delete val="0"/>
        <c:axPos val="b"/>
        <c:majorTickMark val="out"/>
        <c:minorTickMark val="none"/>
        <c:tickLblPos val="nextTo"/>
        <c:txPr>
          <a:bodyPr/>
          <a:lstStyle/>
          <a:p>
            <a:pPr>
              <a:defRPr sz="1200"/>
            </a:pPr>
            <a:endParaRPr lang="fr-FR"/>
          </a:p>
        </c:txPr>
        <c:crossAx val="152357504"/>
        <c:crosses val="autoZero"/>
        <c:auto val="1"/>
        <c:lblAlgn val="ctr"/>
        <c:lblOffset val="100"/>
        <c:noMultiLvlLbl val="0"/>
      </c:catAx>
      <c:valAx>
        <c:axId val="152357504"/>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52343296"/>
        <c:crosses val="autoZero"/>
        <c:crossBetween val="between"/>
      </c:valAx>
    </c:plotArea>
    <c:plotVisOnly val="1"/>
    <c:dispBlanksAs val="gap"/>
    <c:showDLblsOverMax val="0"/>
  </c:chart>
  <c:spPr>
    <a:ln>
      <a:noFill/>
    </a:ln>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0"/>
              <c:tx>
                <c:rich>
                  <a:bodyPr/>
                  <a:lstStyle/>
                  <a:p>
                    <a:r>
                      <a:rPr lang="en-US" smtClean="0"/>
                      <a:t>10,6</a:t>
                    </a:r>
                  </a:p>
                  <a:p>
                    <a:r>
                      <a:rPr lang="en-US" smtClean="0"/>
                      <a:t>(-)</a:t>
                    </a:r>
                    <a:endParaRPr lang="en-US"/>
                  </a:p>
                </c:rich>
              </c:tx>
              <c:dLblPos val="inEnd"/>
              <c:showLegendKey val="0"/>
              <c:showVal val="1"/>
              <c:showCatName val="0"/>
              <c:showSerName val="0"/>
              <c:showPercent val="0"/>
              <c:showBubbleSize val="0"/>
            </c:dLbl>
            <c:dLbl>
              <c:idx val="1"/>
              <c:tx>
                <c:rich>
                  <a:bodyPr/>
                  <a:lstStyle/>
                  <a:p>
                    <a:r>
                      <a:rPr lang="en-US" smtClean="0"/>
                      <a:t>11,9</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2"/>
              <c:tx>
                <c:rich>
                  <a:bodyPr/>
                  <a:lstStyle/>
                  <a:p>
                    <a:r>
                      <a:rPr lang="en-US" smtClean="0"/>
                      <a:t>9,9</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5"/>
              <c:tx>
                <c:rich>
                  <a:bodyPr/>
                  <a:lstStyle/>
                  <a:p>
                    <a:r>
                      <a:rPr lang="en-US" smtClean="0"/>
                      <a:t>9,5</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20,7</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(HabVie2!$E$3;HabVie2!$W$3;HabVie2!$Z$3;HabVie2!$BA$8;HabVie2!$BA$3;HabVie2!$BB$4;HabVie2!$BC$4)</c:f>
              <c:strCache>
                <c:ptCount val="7"/>
                <c:pt idx="0">
                  <c:v>CIUSSS
Centre-Ouest</c:v>
                </c:pt>
                <c:pt idx="1">
                  <c:v>RLS CAV</c:v>
                </c:pt>
                <c:pt idx="2">
                  <c:v>RLS MON</c:v>
                </c:pt>
                <c:pt idx="4">
                  <c:v>RSS 
Montréal</c:v>
                </c:pt>
                <c:pt idx="5">
                  <c:v>RLS min</c:v>
                </c:pt>
                <c:pt idx="6">
                  <c:v>RLS max</c:v>
                </c:pt>
              </c:strCache>
            </c:strRef>
          </c:cat>
          <c:val>
            <c:numRef>
              <c:f>(HabVie2!$E$7;HabVie2!$W$7;HabVie2!$Z$7;HabVie2!$BA$8;HabVie2!$BA$7;HabVie2!$BB$7;HabVie2!$BC$7)</c:f>
              <c:numCache>
                <c:formatCode>0.0</c:formatCode>
                <c:ptCount val="7"/>
                <c:pt idx="0">
                  <c:v>10.6</c:v>
                </c:pt>
                <c:pt idx="1">
                  <c:v>11.9</c:v>
                </c:pt>
                <c:pt idx="2">
                  <c:v>9.9</c:v>
                </c:pt>
                <c:pt idx="4">
                  <c:v>15.7</c:v>
                </c:pt>
                <c:pt idx="5">
                  <c:v>9.5</c:v>
                </c:pt>
                <c:pt idx="6">
                  <c:v>20.7</c:v>
                </c:pt>
              </c:numCache>
            </c:numRef>
          </c:val>
        </c:ser>
        <c:dLbls>
          <c:dLblPos val="outEnd"/>
          <c:showLegendKey val="0"/>
          <c:showVal val="1"/>
          <c:showCatName val="0"/>
          <c:showSerName val="0"/>
          <c:showPercent val="0"/>
          <c:showBubbleSize val="0"/>
        </c:dLbls>
        <c:gapWidth val="100"/>
        <c:axId val="102748160"/>
        <c:axId val="102754176"/>
      </c:barChart>
      <c:catAx>
        <c:axId val="102748160"/>
        <c:scaling>
          <c:orientation val="minMax"/>
        </c:scaling>
        <c:delete val="0"/>
        <c:axPos val="b"/>
        <c:majorTickMark val="out"/>
        <c:minorTickMark val="none"/>
        <c:tickLblPos val="nextTo"/>
        <c:txPr>
          <a:bodyPr/>
          <a:lstStyle/>
          <a:p>
            <a:pPr>
              <a:defRPr sz="1200"/>
            </a:pPr>
            <a:endParaRPr lang="fr-FR"/>
          </a:p>
        </c:txPr>
        <c:crossAx val="102754176"/>
        <c:crosses val="autoZero"/>
        <c:auto val="1"/>
        <c:lblAlgn val="ctr"/>
        <c:lblOffset val="100"/>
        <c:noMultiLvlLbl val="0"/>
      </c:catAx>
      <c:valAx>
        <c:axId val="102754176"/>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02748160"/>
        <c:crosses val="autoZero"/>
        <c:crossBetween val="between"/>
      </c:valAx>
    </c:plotArea>
    <c:plotVisOnly val="1"/>
    <c:dispBlanksAs val="gap"/>
    <c:showDLblsOverMax val="0"/>
  </c:chart>
  <c:spPr>
    <a:ln>
      <a:noFill/>
    </a:ln>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0"/>
              <c:tx>
                <c:rich>
                  <a:bodyPr/>
                  <a:lstStyle/>
                  <a:p>
                    <a:r>
                      <a:rPr lang="en-US" smtClean="0"/>
                      <a:t>82,9</a:t>
                    </a:r>
                  </a:p>
                  <a:p>
                    <a:r>
                      <a:rPr lang="en-US" smtClean="0"/>
                      <a:t>(+)</a:t>
                    </a:r>
                    <a:endParaRPr lang="en-US"/>
                  </a:p>
                </c:rich>
              </c:tx>
              <c:dLblPos val="inEnd"/>
              <c:showLegendKey val="0"/>
              <c:showVal val="1"/>
              <c:showCatName val="0"/>
              <c:showSerName val="0"/>
              <c:showPercent val="0"/>
              <c:showBubbleSize val="0"/>
            </c:dLbl>
            <c:dLbl>
              <c:idx val="1"/>
              <c:tx>
                <c:rich>
                  <a:bodyPr/>
                  <a:lstStyle/>
                  <a:p>
                    <a:r>
                      <a:rPr lang="en-US" smtClean="0"/>
                      <a:t>82,7</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2"/>
              <c:tx>
                <c:rich>
                  <a:bodyPr/>
                  <a:lstStyle/>
                  <a:p>
                    <a:r>
                      <a:rPr lang="en-US" smtClean="0"/>
                      <a:t>83,1</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5"/>
              <c:tx>
                <c:rich>
                  <a:bodyPr/>
                  <a:lstStyle/>
                  <a:p>
                    <a:r>
                      <a:rPr lang="en-US" smtClean="0"/>
                      <a:t>77,4</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83,1</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(Mort1!$E$3,Mort1!$W$3,Mort1!$Z$3,Mort1!$BA$9,Mort1!$BA$3,Mort1!$BB$4,Mort1!$BC$4)</c:f>
              <c:strCache>
                <c:ptCount val="7"/>
                <c:pt idx="0">
                  <c:v>CIUSSS
Centre-Ouest</c:v>
                </c:pt>
                <c:pt idx="1">
                  <c:v>RLS CAV</c:v>
                </c:pt>
                <c:pt idx="2">
                  <c:v>RLS MON</c:v>
                </c:pt>
                <c:pt idx="4">
                  <c:v>RSS 
Montréal</c:v>
                </c:pt>
                <c:pt idx="5">
                  <c:v>RLS min</c:v>
                </c:pt>
                <c:pt idx="6">
                  <c:v>RLS max</c:v>
                </c:pt>
              </c:strCache>
            </c:strRef>
          </c:cat>
          <c:val>
            <c:numRef>
              <c:f>(Mort1!$E$5,Mort1!$W$5,Mort1!$Z$5,Mort1!$BA$9,Mort1!$BA$5,Mort1!$BB$5,Mort1!$BC$5)</c:f>
              <c:numCache>
                <c:formatCode>0.0</c:formatCode>
                <c:ptCount val="7"/>
                <c:pt idx="0">
                  <c:v>82.9</c:v>
                </c:pt>
                <c:pt idx="1">
                  <c:v>82.7</c:v>
                </c:pt>
                <c:pt idx="2">
                  <c:v>83.1</c:v>
                </c:pt>
                <c:pt idx="4">
                  <c:v>79.900000000000006</c:v>
                </c:pt>
                <c:pt idx="5">
                  <c:v>77.400000000000006</c:v>
                </c:pt>
                <c:pt idx="6">
                  <c:v>83.1</c:v>
                </c:pt>
              </c:numCache>
            </c:numRef>
          </c:val>
        </c:ser>
        <c:dLbls>
          <c:dLblPos val="outEnd"/>
          <c:showLegendKey val="0"/>
          <c:showVal val="1"/>
          <c:showCatName val="0"/>
          <c:showSerName val="0"/>
          <c:showPercent val="0"/>
          <c:showBubbleSize val="0"/>
        </c:dLbls>
        <c:gapWidth val="100"/>
        <c:axId val="160752768"/>
        <c:axId val="160762880"/>
      </c:barChart>
      <c:catAx>
        <c:axId val="160752768"/>
        <c:scaling>
          <c:orientation val="minMax"/>
        </c:scaling>
        <c:delete val="0"/>
        <c:axPos val="b"/>
        <c:majorTickMark val="out"/>
        <c:minorTickMark val="none"/>
        <c:tickLblPos val="nextTo"/>
        <c:txPr>
          <a:bodyPr/>
          <a:lstStyle/>
          <a:p>
            <a:pPr>
              <a:defRPr sz="1200"/>
            </a:pPr>
            <a:endParaRPr lang="fr-FR"/>
          </a:p>
        </c:txPr>
        <c:crossAx val="160762880"/>
        <c:crosses val="autoZero"/>
        <c:auto val="1"/>
        <c:lblAlgn val="ctr"/>
        <c:lblOffset val="100"/>
        <c:noMultiLvlLbl val="0"/>
      </c:catAx>
      <c:valAx>
        <c:axId val="160762880"/>
        <c:scaling>
          <c:orientation val="minMax"/>
          <c:max val="100"/>
          <c:min val="0"/>
        </c:scaling>
        <c:delete val="0"/>
        <c:axPos val="l"/>
        <c:title>
          <c:tx>
            <c:rich>
              <a:bodyPr rot="-5400000" vert="horz"/>
              <a:lstStyle/>
              <a:p>
                <a:pPr>
                  <a:defRPr/>
                </a:pPr>
                <a:r>
                  <a:rPr lang="en-US"/>
                  <a:t>Année</a:t>
                </a:r>
              </a:p>
            </c:rich>
          </c:tx>
          <c:overlay val="0"/>
        </c:title>
        <c:numFmt formatCode="0.0" sourceLinked="1"/>
        <c:majorTickMark val="out"/>
        <c:minorTickMark val="none"/>
        <c:tickLblPos val="nextTo"/>
        <c:crossAx val="160752768"/>
        <c:crosses val="autoZero"/>
        <c:crossBetween val="between"/>
      </c:valAx>
    </c:plotArea>
    <c:plotVisOnly val="1"/>
    <c:dispBlanksAs val="gap"/>
    <c:showDLblsOverMax val="0"/>
  </c:chart>
  <c:spPr>
    <a:ln>
      <a:noFill/>
    </a:ln>
  </c:spPr>
  <c:txPr>
    <a:bodyPr/>
    <a:lstStyle/>
    <a:p>
      <a:pPr>
        <a:defRPr sz="1100"/>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0"/>
              <c:tx>
                <c:rich>
                  <a:bodyPr/>
                  <a:lstStyle/>
                  <a:p>
                    <a:r>
                      <a:rPr lang="en-US" smtClean="0"/>
                      <a:t>86,4</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1"/>
              <c:tx>
                <c:rich>
                  <a:bodyPr/>
                  <a:lstStyle/>
                  <a:p>
                    <a:r>
                      <a:rPr lang="en-US" smtClean="0"/>
                      <a:t>86,5</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2"/>
              <c:tx>
                <c:rich>
                  <a:bodyPr/>
                  <a:lstStyle/>
                  <a:p>
                    <a:r>
                      <a:rPr lang="en-US" smtClean="0"/>
                      <a:t>86,4</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5"/>
              <c:tx>
                <c:rich>
                  <a:bodyPr/>
                  <a:lstStyle/>
                  <a:p>
                    <a:r>
                      <a:rPr lang="en-US" smtClean="0"/>
                      <a:t>81,5</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86,6</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(Mort1!$E$3,Mort1!$W$3,Mort1!$Z$3,Mort1!$BA$9,Mort1!$BA$3,Mort1!$BB$4,Mort1!$BC$4)</c:f>
              <c:strCache>
                <c:ptCount val="7"/>
                <c:pt idx="0">
                  <c:v>CIUSSS
Centre-Ouest</c:v>
                </c:pt>
                <c:pt idx="1">
                  <c:v>RLS CAV</c:v>
                </c:pt>
                <c:pt idx="2">
                  <c:v>RLS MON</c:v>
                </c:pt>
                <c:pt idx="4">
                  <c:v>RSS 
Montréal</c:v>
                </c:pt>
                <c:pt idx="5">
                  <c:v>RLS min</c:v>
                </c:pt>
                <c:pt idx="6">
                  <c:v>RLS max</c:v>
                </c:pt>
              </c:strCache>
            </c:strRef>
          </c:cat>
          <c:val>
            <c:numRef>
              <c:f>(Mort1!$E$6,Mort1!$W$6,Mort1!$Z$6,Mort1!$BA$9,Mort1!$BA$6,Mort1!$BB$6,Mort1!$BC$6)</c:f>
              <c:numCache>
                <c:formatCode>0.0</c:formatCode>
                <c:ptCount val="7"/>
                <c:pt idx="0">
                  <c:v>86.4</c:v>
                </c:pt>
                <c:pt idx="1">
                  <c:v>86.5</c:v>
                </c:pt>
                <c:pt idx="2">
                  <c:v>86.4</c:v>
                </c:pt>
                <c:pt idx="4">
                  <c:v>84.2</c:v>
                </c:pt>
                <c:pt idx="5">
                  <c:v>81.5</c:v>
                </c:pt>
                <c:pt idx="6">
                  <c:v>86.6</c:v>
                </c:pt>
              </c:numCache>
            </c:numRef>
          </c:val>
        </c:ser>
        <c:dLbls>
          <c:dLblPos val="outEnd"/>
          <c:showLegendKey val="0"/>
          <c:showVal val="1"/>
          <c:showCatName val="0"/>
          <c:showSerName val="0"/>
          <c:showPercent val="0"/>
          <c:showBubbleSize val="0"/>
        </c:dLbls>
        <c:gapWidth val="100"/>
        <c:axId val="160825728"/>
        <c:axId val="160835840"/>
      </c:barChart>
      <c:catAx>
        <c:axId val="160825728"/>
        <c:scaling>
          <c:orientation val="minMax"/>
        </c:scaling>
        <c:delete val="0"/>
        <c:axPos val="b"/>
        <c:majorTickMark val="out"/>
        <c:minorTickMark val="none"/>
        <c:tickLblPos val="nextTo"/>
        <c:txPr>
          <a:bodyPr/>
          <a:lstStyle/>
          <a:p>
            <a:pPr>
              <a:defRPr sz="1200"/>
            </a:pPr>
            <a:endParaRPr lang="fr-FR"/>
          </a:p>
        </c:txPr>
        <c:crossAx val="160835840"/>
        <c:crosses val="autoZero"/>
        <c:auto val="1"/>
        <c:lblAlgn val="ctr"/>
        <c:lblOffset val="100"/>
        <c:noMultiLvlLbl val="0"/>
      </c:catAx>
      <c:valAx>
        <c:axId val="160835840"/>
        <c:scaling>
          <c:orientation val="minMax"/>
          <c:min val="0"/>
        </c:scaling>
        <c:delete val="0"/>
        <c:axPos val="l"/>
        <c:title>
          <c:tx>
            <c:rich>
              <a:bodyPr rot="-5400000" vert="horz"/>
              <a:lstStyle/>
              <a:p>
                <a:pPr>
                  <a:defRPr/>
                </a:pPr>
                <a:r>
                  <a:rPr lang="en-US"/>
                  <a:t>Année</a:t>
                </a:r>
              </a:p>
            </c:rich>
          </c:tx>
          <c:overlay val="0"/>
        </c:title>
        <c:numFmt formatCode="0.0" sourceLinked="1"/>
        <c:majorTickMark val="out"/>
        <c:minorTickMark val="none"/>
        <c:tickLblPos val="nextTo"/>
        <c:txPr>
          <a:bodyPr/>
          <a:lstStyle/>
          <a:p>
            <a:pPr>
              <a:defRPr sz="1100"/>
            </a:pPr>
            <a:endParaRPr lang="fr-FR"/>
          </a:p>
        </c:txPr>
        <c:crossAx val="160825728"/>
        <c:crosses val="autoZero"/>
        <c:crossBetween val="between"/>
      </c:valAx>
    </c:plotArea>
    <c:plotVisOnly val="1"/>
    <c:dispBlanksAs val="gap"/>
    <c:showDLblsOverMax val="0"/>
  </c:chart>
  <c:spPr>
    <a:ln>
      <a:noFill/>
    </a:ln>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1"/>
              <c:tx>
                <c:rich>
                  <a:bodyPr/>
                  <a:lstStyle/>
                  <a:p>
                    <a:r>
                      <a:rPr lang="en-US" smtClean="0"/>
                      <a:t>8,8*</a:t>
                    </a:r>
                    <a:endParaRPr lang="en-US"/>
                  </a:p>
                </c:rich>
              </c:tx>
              <c:dLblPos val="inEnd"/>
              <c:showLegendKey val="0"/>
              <c:showVal val="1"/>
              <c:showCatName val="0"/>
              <c:showSerName val="0"/>
              <c:showPercent val="0"/>
              <c:showBubbleSize val="0"/>
            </c:dLbl>
            <c:dLbl>
              <c:idx val="2"/>
              <c:tx>
                <c:rich>
                  <a:bodyPr/>
                  <a:lstStyle/>
                  <a:p>
                    <a:r>
                      <a:rPr lang="en-US" smtClean="0"/>
                      <a:t>10,9*</a:t>
                    </a:r>
                    <a:endParaRPr lang="en-US"/>
                  </a:p>
                </c:rich>
              </c:tx>
              <c:dLblPos val="inEnd"/>
              <c:showLegendKey val="0"/>
              <c:showVal val="1"/>
              <c:showCatName val="0"/>
              <c:showSerName val="0"/>
              <c:showPercent val="0"/>
              <c:showBubbleSize val="0"/>
            </c:dLbl>
            <c:dLbl>
              <c:idx val="5"/>
              <c:tx>
                <c:rich>
                  <a:bodyPr/>
                  <a:lstStyle/>
                  <a:p>
                    <a:r>
                      <a:rPr lang="en-US" dirty="0" smtClean="0"/>
                      <a:t>7,3</a:t>
                    </a:r>
                    <a:r>
                      <a:rPr lang="en-US" sz="1500" b="1" i="0" u="none" strike="noStrike" baseline="0" dirty="0" smtClean="0">
                        <a:effectLst/>
                      </a:rPr>
                      <a:t>*</a:t>
                    </a:r>
                    <a:endParaRPr lang="en-US" dirty="0" smtClean="0"/>
                  </a:p>
                  <a:p>
                    <a:r>
                      <a:rPr lang="en-US" sz="1500" b="1" i="0" u="none" strike="noStrike" baseline="0" dirty="0" smtClean="0">
                        <a:effectLst/>
                      </a:rPr>
                      <a:t>(-)</a:t>
                    </a:r>
                    <a:endParaRPr lang="en-US" dirty="0"/>
                  </a:p>
                </c:rich>
              </c:tx>
              <c:dLblPos val="inEnd"/>
              <c:showLegendKey val="0"/>
              <c:showVal val="1"/>
              <c:showCatName val="0"/>
              <c:showSerName val="0"/>
              <c:showPercent val="0"/>
              <c:showBubbleSize val="0"/>
            </c:dLbl>
            <c:dLbl>
              <c:idx val="6"/>
              <c:tx>
                <c:rich>
                  <a:bodyPr/>
                  <a:lstStyle/>
                  <a:p>
                    <a:r>
                      <a:rPr lang="en-US" smtClean="0"/>
                      <a:t>16,5</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(Sant_1!$E$3;Sant_1!$W$3;Sant_1!$Z$3;Sant_1!$BA$9;Sant_1!$BA$3;Sant_1!$BB$4;Sant_1!$BC$4)</c:f>
              <c:strCache>
                <c:ptCount val="7"/>
                <c:pt idx="0">
                  <c:v>CIUSSS
Centre-Ouest</c:v>
                </c:pt>
                <c:pt idx="1">
                  <c:v>RLS CAV</c:v>
                </c:pt>
                <c:pt idx="2">
                  <c:v>RLS MON</c:v>
                </c:pt>
                <c:pt idx="4">
                  <c:v>RSS 
Montréal</c:v>
                </c:pt>
                <c:pt idx="5">
                  <c:v>RLS min</c:v>
                </c:pt>
                <c:pt idx="6">
                  <c:v>RLS max</c:v>
                </c:pt>
              </c:strCache>
            </c:strRef>
          </c:cat>
          <c:val>
            <c:numRef>
              <c:f>(Sant_1!$E$5;Sant_1!$W$5;Sant_1!$Z$5;Sant_1!$BA$9;Sant_1!$BA$5;Sant_1!$BB$5;Sant_1!$BC$5)</c:f>
              <c:numCache>
                <c:formatCode>0.0</c:formatCode>
                <c:ptCount val="7"/>
                <c:pt idx="0">
                  <c:v>10.199999999999999</c:v>
                </c:pt>
                <c:pt idx="1">
                  <c:v>8.8000000000000007</c:v>
                </c:pt>
                <c:pt idx="2">
                  <c:v>10.9</c:v>
                </c:pt>
                <c:pt idx="4">
                  <c:v>11.1</c:v>
                </c:pt>
                <c:pt idx="5">
                  <c:v>7.3</c:v>
                </c:pt>
                <c:pt idx="6">
                  <c:v>16.5</c:v>
                </c:pt>
              </c:numCache>
            </c:numRef>
          </c:val>
        </c:ser>
        <c:dLbls>
          <c:dLblPos val="outEnd"/>
          <c:showLegendKey val="0"/>
          <c:showVal val="1"/>
          <c:showCatName val="0"/>
          <c:showSerName val="0"/>
          <c:showPercent val="0"/>
          <c:showBubbleSize val="0"/>
        </c:dLbls>
        <c:gapWidth val="100"/>
        <c:axId val="160865664"/>
        <c:axId val="160904704"/>
      </c:barChart>
      <c:catAx>
        <c:axId val="160865664"/>
        <c:scaling>
          <c:orientation val="minMax"/>
        </c:scaling>
        <c:delete val="0"/>
        <c:axPos val="b"/>
        <c:majorTickMark val="out"/>
        <c:minorTickMark val="none"/>
        <c:tickLblPos val="nextTo"/>
        <c:txPr>
          <a:bodyPr/>
          <a:lstStyle/>
          <a:p>
            <a:pPr>
              <a:defRPr sz="1200"/>
            </a:pPr>
            <a:endParaRPr lang="fr-FR"/>
          </a:p>
        </c:txPr>
        <c:crossAx val="160904704"/>
        <c:crosses val="autoZero"/>
        <c:auto val="1"/>
        <c:lblAlgn val="ctr"/>
        <c:lblOffset val="100"/>
        <c:noMultiLvlLbl val="0"/>
      </c:catAx>
      <c:valAx>
        <c:axId val="160904704"/>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60865664"/>
        <c:crosses val="autoZero"/>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Naiss!$A$2</c:f>
              <c:strCache>
                <c:ptCount val="1"/>
                <c:pt idx="0">
                  <c:v>Ouest</c:v>
                </c:pt>
              </c:strCache>
            </c:strRef>
          </c:tx>
          <c:spPr>
            <a:solidFill>
              <a:srgbClr val="4FC5D1"/>
            </a:solidFill>
            <a:ln>
              <a:solidFill>
                <a:srgbClr val="E4F6F8"/>
              </a:solidFill>
            </a:ln>
          </c:spPr>
          <c:invertIfNegative val="0"/>
          <c:dLbls>
            <c:numFmt formatCode="0%" sourceLinked="0"/>
            <c:txPr>
              <a:bodyPr/>
              <a:lstStyle/>
              <a:p>
                <a:pPr>
                  <a:defRPr sz="1300" b="0" baseline="0"/>
                </a:pPr>
                <a:endParaRPr lang="fr-FR"/>
              </a:p>
            </c:txPr>
            <c:showLegendKey val="0"/>
            <c:showVal val="0"/>
            <c:showCatName val="0"/>
            <c:showSerName val="1"/>
            <c:showPercent val="0"/>
            <c:showBubbleSize val="0"/>
            <c:showLeaderLines val="0"/>
          </c:dLbls>
          <c:val>
            <c:numRef>
              <c:f>Naiss!$A$5</c:f>
              <c:numCache>
                <c:formatCode>0.00</c:formatCode>
                <c:ptCount val="1"/>
                <c:pt idx="0">
                  <c:v>0.14660710487130399</c:v>
                </c:pt>
              </c:numCache>
            </c:numRef>
          </c:val>
        </c:ser>
        <c:ser>
          <c:idx val="1"/>
          <c:order val="1"/>
          <c:tx>
            <c:strRef>
              <c:f>Naiss!$B$2</c:f>
              <c:strCache>
                <c:ptCount val="1"/>
                <c:pt idx="0">
                  <c:v>Centre-
Ouest</c:v>
                </c:pt>
              </c:strCache>
            </c:strRef>
          </c:tx>
          <c:spPr>
            <a:solidFill>
              <a:srgbClr val="EC6028"/>
            </a:solidFill>
            <a:ln>
              <a:solidFill>
                <a:schemeClr val="bg1"/>
              </a:solidFill>
            </a:ln>
          </c:spPr>
          <c:invertIfNegative val="0"/>
          <c:dLbls>
            <c:txPr>
              <a:bodyPr/>
              <a:lstStyle/>
              <a:p>
                <a:pPr>
                  <a:defRPr sz="1300" b="1"/>
                </a:pPr>
                <a:endParaRPr lang="fr-FR"/>
              </a:p>
            </c:txPr>
            <c:showLegendKey val="0"/>
            <c:showVal val="0"/>
            <c:showCatName val="0"/>
            <c:showSerName val="1"/>
            <c:showPercent val="0"/>
            <c:showBubbleSize val="0"/>
            <c:showLeaderLines val="0"/>
          </c:dLbls>
          <c:val>
            <c:numRef>
              <c:f>Naiss!$B$5</c:f>
              <c:numCache>
                <c:formatCode>0.00</c:formatCode>
                <c:ptCount val="1"/>
                <c:pt idx="0">
                  <c:v>0.17702616464582005</c:v>
                </c:pt>
              </c:numCache>
            </c:numRef>
          </c:val>
        </c:ser>
        <c:ser>
          <c:idx val="2"/>
          <c:order val="2"/>
          <c:tx>
            <c:strRef>
              <c:f>Naiss!$C$2</c:f>
              <c:strCache>
                <c:ptCount val="1"/>
                <c:pt idx="0">
                  <c:v>Centre-
Sud</c:v>
                </c:pt>
              </c:strCache>
            </c:strRef>
          </c:tx>
          <c:spPr>
            <a:solidFill>
              <a:srgbClr val="4FC5D1"/>
            </a:solidFill>
            <a:ln>
              <a:solidFill>
                <a:srgbClr val="E4F6F8"/>
              </a:solidFill>
            </a:ln>
          </c:spPr>
          <c:invertIfNegative val="0"/>
          <c:dLbls>
            <c:txPr>
              <a:bodyPr/>
              <a:lstStyle/>
              <a:p>
                <a:pPr>
                  <a:defRPr sz="1300"/>
                </a:pPr>
                <a:endParaRPr lang="fr-FR"/>
              </a:p>
            </c:txPr>
            <c:showLegendKey val="0"/>
            <c:showVal val="0"/>
            <c:showCatName val="0"/>
            <c:showSerName val="1"/>
            <c:showPercent val="0"/>
            <c:showBubbleSize val="0"/>
            <c:showLeaderLines val="0"/>
          </c:dLbls>
          <c:val>
            <c:numRef>
              <c:f>Naiss!$C$5</c:f>
              <c:numCache>
                <c:formatCode>0.00</c:formatCode>
                <c:ptCount val="1"/>
                <c:pt idx="0">
                  <c:v>0.14950010636034886</c:v>
                </c:pt>
              </c:numCache>
            </c:numRef>
          </c:val>
        </c:ser>
        <c:ser>
          <c:idx val="3"/>
          <c:order val="3"/>
          <c:tx>
            <c:strRef>
              <c:f>Naiss!$D$2</c:f>
              <c:strCache>
                <c:ptCount val="1"/>
                <c:pt idx="0">
                  <c:v>Nord</c:v>
                </c:pt>
              </c:strCache>
            </c:strRef>
          </c:tx>
          <c:spPr>
            <a:solidFill>
              <a:srgbClr val="4FC5D1"/>
            </a:solidFill>
            <a:ln>
              <a:solidFill>
                <a:srgbClr val="E4F6F8"/>
              </a:solidFill>
            </a:ln>
          </c:spPr>
          <c:invertIfNegative val="0"/>
          <c:dLbls>
            <c:txPr>
              <a:bodyPr/>
              <a:lstStyle/>
              <a:p>
                <a:pPr>
                  <a:defRPr sz="1300"/>
                </a:pPr>
                <a:endParaRPr lang="fr-FR"/>
              </a:p>
            </c:txPr>
            <c:showLegendKey val="0"/>
            <c:showVal val="0"/>
            <c:showCatName val="0"/>
            <c:showSerName val="1"/>
            <c:showPercent val="0"/>
            <c:showBubbleSize val="0"/>
            <c:showLeaderLines val="0"/>
          </c:dLbls>
          <c:val>
            <c:numRef>
              <c:f>Naiss!$D$5</c:f>
              <c:numCache>
                <c:formatCode>0.00</c:formatCode>
                <c:ptCount val="1"/>
                <c:pt idx="0">
                  <c:v>0.25483939587321847</c:v>
                </c:pt>
              </c:numCache>
            </c:numRef>
          </c:val>
        </c:ser>
        <c:ser>
          <c:idx val="4"/>
          <c:order val="4"/>
          <c:tx>
            <c:strRef>
              <c:f>Naiss!$E$2</c:f>
              <c:strCache>
                <c:ptCount val="1"/>
                <c:pt idx="0">
                  <c:v>Est</c:v>
                </c:pt>
              </c:strCache>
            </c:strRef>
          </c:tx>
          <c:spPr>
            <a:solidFill>
              <a:srgbClr val="4FC5D1"/>
            </a:solidFill>
            <a:ln>
              <a:solidFill>
                <a:schemeClr val="bg1">
                  <a:lumMod val="50000"/>
                </a:schemeClr>
              </a:solidFill>
            </a:ln>
          </c:spPr>
          <c:invertIfNegative val="0"/>
          <c:dPt>
            <c:idx val="0"/>
            <c:invertIfNegative val="0"/>
            <c:bubble3D val="0"/>
            <c:spPr>
              <a:solidFill>
                <a:srgbClr val="4FC5D1"/>
              </a:solidFill>
              <a:ln>
                <a:solidFill>
                  <a:srgbClr val="E4F6F8"/>
                </a:solidFill>
              </a:ln>
            </c:spPr>
          </c:dPt>
          <c:dLbls>
            <c:numFmt formatCode="0%" sourceLinked="0"/>
            <c:txPr>
              <a:bodyPr/>
              <a:lstStyle/>
              <a:p>
                <a:pPr>
                  <a:defRPr sz="1300"/>
                </a:pPr>
                <a:endParaRPr lang="fr-FR"/>
              </a:p>
            </c:txPr>
            <c:showLegendKey val="0"/>
            <c:showVal val="0"/>
            <c:showCatName val="0"/>
            <c:showSerName val="1"/>
            <c:showPercent val="0"/>
            <c:showBubbleSize val="0"/>
            <c:separator>
</c:separator>
            <c:showLeaderLines val="0"/>
          </c:dLbls>
          <c:val>
            <c:numRef>
              <c:f>Naiss!$E$5</c:f>
              <c:numCache>
                <c:formatCode>0.00</c:formatCode>
                <c:ptCount val="1"/>
                <c:pt idx="0">
                  <c:v>0.27206977238885344</c:v>
                </c:pt>
              </c:numCache>
            </c:numRef>
          </c:val>
        </c:ser>
        <c:dLbls>
          <c:showLegendKey val="0"/>
          <c:showVal val="1"/>
          <c:showCatName val="0"/>
          <c:showSerName val="0"/>
          <c:showPercent val="0"/>
          <c:showBubbleSize val="0"/>
        </c:dLbls>
        <c:gapWidth val="400"/>
        <c:overlap val="100"/>
        <c:axId val="220952832"/>
        <c:axId val="229441536"/>
      </c:barChart>
      <c:catAx>
        <c:axId val="220952832"/>
        <c:scaling>
          <c:orientation val="minMax"/>
        </c:scaling>
        <c:delete val="1"/>
        <c:axPos val="l"/>
        <c:majorTickMark val="none"/>
        <c:minorTickMark val="none"/>
        <c:tickLblPos val="none"/>
        <c:crossAx val="229441536"/>
        <c:crosses val="autoZero"/>
        <c:auto val="1"/>
        <c:lblAlgn val="ctr"/>
        <c:lblOffset val="100"/>
        <c:noMultiLvlLbl val="0"/>
      </c:catAx>
      <c:valAx>
        <c:axId val="229441536"/>
        <c:scaling>
          <c:orientation val="minMax"/>
        </c:scaling>
        <c:delete val="1"/>
        <c:axPos val="b"/>
        <c:numFmt formatCode="0%" sourceLinked="1"/>
        <c:majorTickMark val="out"/>
        <c:minorTickMark val="none"/>
        <c:tickLblPos val="nextTo"/>
        <c:crossAx val="220952832"/>
        <c:crosses val="autoZero"/>
        <c:crossBetween val="between"/>
      </c:valAx>
    </c:plotArea>
    <c:plotVisOnly val="1"/>
    <c:dispBlanksAs val="gap"/>
    <c:showDLblsOverMax val="0"/>
  </c:chart>
  <c:spPr>
    <a:ln>
      <a:noFill/>
    </a:ln>
  </c:spPr>
  <c:txPr>
    <a:bodyPr/>
    <a:lstStyle/>
    <a:p>
      <a:pPr>
        <a:defRPr sz="1100"/>
      </a:pPr>
      <a:endParaRPr lang="fr-FR"/>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0"/>
              <c:tx>
                <c:rich>
                  <a:bodyPr/>
                  <a:lstStyle/>
                  <a:p>
                    <a:r>
                      <a:rPr lang="en-US" smtClean="0"/>
                      <a:t>31,9</a:t>
                    </a:r>
                  </a:p>
                  <a:p>
                    <a:r>
                      <a:rPr lang="en-US" smtClean="0"/>
                      <a:t>(-)</a:t>
                    </a:r>
                    <a:endParaRPr lang="en-US"/>
                  </a:p>
                </c:rich>
              </c:tx>
              <c:dLblPos val="inEnd"/>
              <c:showLegendKey val="0"/>
              <c:showVal val="1"/>
              <c:showCatName val="0"/>
              <c:showSerName val="0"/>
              <c:showPercent val="0"/>
              <c:showBubbleSize val="0"/>
            </c:dLbl>
            <c:dLbl>
              <c:idx val="2"/>
              <c:tx>
                <c:rich>
                  <a:bodyPr/>
                  <a:lstStyle/>
                  <a:p>
                    <a:r>
                      <a:rPr lang="en-US" smtClean="0"/>
                      <a:t>30,7</a:t>
                    </a:r>
                  </a:p>
                  <a:p>
                    <a:r>
                      <a:rPr lang="en-US" smtClean="0"/>
                      <a:t>(-)</a:t>
                    </a:r>
                    <a:endParaRPr lang="en-US"/>
                  </a:p>
                </c:rich>
              </c:tx>
              <c:dLblPos val="inEnd"/>
              <c:showLegendKey val="0"/>
              <c:showVal val="1"/>
              <c:showCatName val="0"/>
              <c:showSerName val="0"/>
              <c:showPercent val="0"/>
              <c:showBubbleSize val="0"/>
            </c:dLbl>
            <c:dLbl>
              <c:idx val="5"/>
              <c:tx>
                <c:rich>
                  <a:bodyPr/>
                  <a:lstStyle/>
                  <a:p>
                    <a:r>
                      <a:rPr lang="en-US" smtClean="0"/>
                      <a:t>28,5</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39,7</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(Sant_0!$E$3;Sant_0!$W$3;Sant_0!$Z$3;Sant_0!$BA$8;Sant_0!$BA$3;Sant_0!$BB$4;Sant_0!$BC$4)</c:f>
              <c:strCache>
                <c:ptCount val="7"/>
                <c:pt idx="0">
                  <c:v>CIUSSS
Centre-Ouest</c:v>
                </c:pt>
                <c:pt idx="1">
                  <c:v>RLS CAV</c:v>
                </c:pt>
                <c:pt idx="2">
                  <c:v>RLS MON</c:v>
                </c:pt>
                <c:pt idx="4">
                  <c:v>RSS 
Montréal</c:v>
                </c:pt>
                <c:pt idx="5">
                  <c:v>RLS min</c:v>
                </c:pt>
                <c:pt idx="6">
                  <c:v>RLS max</c:v>
                </c:pt>
              </c:strCache>
            </c:strRef>
          </c:cat>
          <c:val>
            <c:numRef>
              <c:f>(Sant_0!$E$6;Sant_0!$W$6;Sant_0!$Z$6;Sant_0!$BA$8;Sant_0!$BA$6;Sant_0!$BB$6;Sant_0!$BC$6)</c:f>
              <c:numCache>
                <c:formatCode>0.0</c:formatCode>
                <c:ptCount val="7"/>
                <c:pt idx="0">
                  <c:v>31.9</c:v>
                </c:pt>
                <c:pt idx="1">
                  <c:v>34.1</c:v>
                </c:pt>
                <c:pt idx="2">
                  <c:v>30.7</c:v>
                </c:pt>
                <c:pt idx="4">
                  <c:v>34.700000000000003</c:v>
                </c:pt>
                <c:pt idx="5">
                  <c:v>28.5</c:v>
                </c:pt>
                <c:pt idx="6">
                  <c:v>39.700000000000003</c:v>
                </c:pt>
              </c:numCache>
            </c:numRef>
          </c:val>
        </c:ser>
        <c:dLbls>
          <c:dLblPos val="inEnd"/>
          <c:showLegendKey val="0"/>
          <c:showVal val="1"/>
          <c:showCatName val="0"/>
          <c:showSerName val="0"/>
          <c:showPercent val="0"/>
          <c:showBubbleSize val="0"/>
        </c:dLbls>
        <c:gapWidth val="100"/>
        <c:axId val="160963200"/>
        <c:axId val="160973568"/>
      </c:barChart>
      <c:catAx>
        <c:axId val="160963200"/>
        <c:scaling>
          <c:orientation val="minMax"/>
        </c:scaling>
        <c:delete val="0"/>
        <c:axPos val="b"/>
        <c:majorTickMark val="out"/>
        <c:minorTickMark val="none"/>
        <c:tickLblPos val="nextTo"/>
        <c:txPr>
          <a:bodyPr/>
          <a:lstStyle/>
          <a:p>
            <a:pPr>
              <a:defRPr sz="1200"/>
            </a:pPr>
            <a:endParaRPr lang="fr-FR"/>
          </a:p>
        </c:txPr>
        <c:crossAx val="160973568"/>
        <c:crosses val="autoZero"/>
        <c:auto val="1"/>
        <c:lblAlgn val="ctr"/>
        <c:lblOffset val="100"/>
        <c:noMultiLvlLbl val="0"/>
      </c:catAx>
      <c:valAx>
        <c:axId val="160973568"/>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60963200"/>
        <c:crosses val="autoZero"/>
        <c:crossBetween val="between"/>
      </c:valAx>
    </c:plotArea>
    <c:plotVisOnly val="1"/>
    <c:dispBlanksAs val="gap"/>
    <c:showDLblsOverMax val="0"/>
  </c:chart>
  <c:spPr>
    <a:ln>
      <a:noFill/>
    </a:ln>
  </c:sp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(Sant_0!$E$3,Sant_0!$W$3,Sant_0!$Z$3,Sant_0!$BA$9,Sant_0!$BA$3,Sant_0!$BB$4,Sant_0!$BC$4)</c:f>
              <c:strCache>
                <c:ptCount val="7"/>
                <c:pt idx="0">
                  <c:v>CIUSSS
Centre-Ouest</c:v>
                </c:pt>
                <c:pt idx="1">
                  <c:v>RLS CAV</c:v>
                </c:pt>
                <c:pt idx="2">
                  <c:v>RLS MON</c:v>
                </c:pt>
                <c:pt idx="4">
                  <c:v>RSS 
Montréal</c:v>
                </c:pt>
                <c:pt idx="5">
                  <c:v>RLS min</c:v>
                </c:pt>
                <c:pt idx="6">
                  <c:v>RLS max</c:v>
                </c:pt>
              </c:strCache>
            </c:strRef>
          </c:cat>
          <c:val>
            <c:numRef>
              <c:f>(Sant_0!$E$7,Sant_0!$W$7,Sant_0!$Z$7,Sant_0!$BA$9,Sant_0!$BA$7,Sant_0!$BB$7,Sant_0!$BC$7)</c:f>
              <c:numCache>
                <c:formatCode>0.0</c:formatCode>
                <c:ptCount val="7"/>
                <c:pt idx="0">
                  <c:v>63.81</c:v>
                </c:pt>
                <c:pt idx="1">
                  <c:v>68.94</c:v>
                </c:pt>
                <c:pt idx="2">
                  <c:v>60.66</c:v>
                </c:pt>
                <c:pt idx="4">
                  <c:v>67.400000000000006</c:v>
                </c:pt>
                <c:pt idx="5">
                  <c:v>60.66</c:v>
                </c:pt>
                <c:pt idx="6">
                  <c:v>74.22</c:v>
                </c:pt>
              </c:numCache>
            </c:numRef>
          </c:val>
        </c:ser>
        <c:dLbls>
          <c:dLblPos val="inEnd"/>
          <c:showLegendKey val="0"/>
          <c:showVal val="1"/>
          <c:showCatName val="0"/>
          <c:showSerName val="0"/>
          <c:showPercent val="0"/>
          <c:showBubbleSize val="0"/>
        </c:dLbls>
        <c:gapWidth val="100"/>
        <c:axId val="161019776"/>
        <c:axId val="161030144"/>
      </c:barChart>
      <c:catAx>
        <c:axId val="161019776"/>
        <c:scaling>
          <c:orientation val="minMax"/>
        </c:scaling>
        <c:delete val="0"/>
        <c:axPos val="b"/>
        <c:majorTickMark val="out"/>
        <c:minorTickMark val="none"/>
        <c:tickLblPos val="nextTo"/>
        <c:txPr>
          <a:bodyPr/>
          <a:lstStyle/>
          <a:p>
            <a:pPr>
              <a:defRPr sz="1200"/>
            </a:pPr>
            <a:endParaRPr lang="fr-FR"/>
          </a:p>
        </c:txPr>
        <c:crossAx val="161030144"/>
        <c:crosses val="autoZero"/>
        <c:auto val="1"/>
        <c:lblAlgn val="ctr"/>
        <c:lblOffset val="100"/>
        <c:noMultiLvlLbl val="0"/>
      </c:catAx>
      <c:valAx>
        <c:axId val="161030144"/>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61019776"/>
        <c:crosses val="autoZero"/>
        <c:crossBetween val="between"/>
      </c:valAx>
    </c:plotArea>
    <c:plotVisOnly val="1"/>
    <c:dispBlanksAs val="gap"/>
    <c:showDLblsOverMax val="0"/>
  </c:chart>
  <c:spPr>
    <a:ln>
      <a:noFill/>
    </a:ln>
  </c:sp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1"/>
              <c:tx>
                <c:rich>
                  <a:bodyPr/>
                  <a:lstStyle/>
                  <a:p>
                    <a:r>
                      <a:rPr lang="en-US" smtClean="0"/>
                      <a:t>3,7*</a:t>
                    </a:r>
                    <a:endParaRPr lang="en-US"/>
                  </a:p>
                </c:rich>
              </c:tx>
              <c:dLblPos val="inEnd"/>
              <c:showLegendKey val="0"/>
              <c:showVal val="1"/>
              <c:showCatName val="0"/>
              <c:showSerName val="0"/>
              <c:showPercent val="0"/>
              <c:showBubbleSize val="0"/>
            </c:dLbl>
            <c:dLbl>
              <c:idx val="5"/>
              <c:tx>
                <c:rich>
                  <a:bodyPr/>
                  <a:lstStyle/>
                  <a:p>
                    <a:r>
                      <a:rPr lang="en-US" dirty="0" smtClean="0"/>
                      <a:t>2,7*</a:t>
                    </a:r>
                  </a:p>
                  <a:p>
                    <a:r>
                      <a:rPr lang="en-US" sz="1500" b="1" i="0" u="none" strike="noStrike" baseline="0" dirty="0" smtClean="0">
                        <a:effectLst/>
                      </a:rPr>
                      <a:t>(-)</a:t>
                    </a:r>
                    <a:endParaRPr lang="en-US" dirty="0"/>
                  </a:p>
                </c:rich>
              </c:tx>
              <c:dLblPos val="inEnd"/>
              <c:showLegendKey val="0"/>
              <c:showVal val="1"/>
              <c:showCatName val="0"/>
              <c:showSerName val="0"/>
              <c:showPercent val="0"/>
              <c:showBubbleSize val="0"/>
            </c:dLbl>
            <c:dLbl>
              <c:idx val="6"/>
              <c:tx>
                <c:rich>
                  <a:bodyPr/>
                  <a:lstStyle/>
                  <a:p>
                    <a:r>
                      <a:rPr lang="en-US" smtClean="0"/>
                      <a:t>6,9</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(Mort1!$E$3;Mort1!$W$3;Mort1!$Z$3;Mort1!$BA$9;Mort1!$BA$3;Mort1!$BB$4;Mort1!$BC$4)</c:f>
              <c:strCache>
                <c:ptCount val="7"/>
                <c:pt idx="0">
                  <c:v>CIUSSS
Centre-Ouest</c:v>
                </c:pt>
                <c:pt idx="1">
                  <c:v>RLS CAV</c:v>
                </c:pt>
                <c:pt idx="2">
                  <c:v>RLS MON</c:v>
                </c:pt>
                <c:pt idx="4">
                  <c:v>RSS 
Montréal</c:v>
                </c:pt>
                <c:pt idx="5">
                  <c:v>RLS min</c:v>
                </c:pt>
                <c:pt idx="6">
                  <c:v>RLS max</c:v>
                </c:pt>
              </c:strCache>
            </c:strRef>
          </c:cat>
          <c:val>
            <c:numRef>
              <c:f>(Mort1!$E$7;Mort1!$W$7;Mort1!$Z$7;Mort1!$BA$9;Mort1!$BA$7;Mort1!$BB$7;Mort1!$BC$7)</c:f>
              <c:numCache>
                <c:formatCode>0.0</c:formatCode>
                <c:ptCount val="7"/>
                <c:pt idx="0">
                  <c:v>4.5999999999999996</c:v>
                </c:pt>
                <c:pt idx="1">
                  <c:v>3.7</c:v>
                </c:pt>
                <c:pt idx="2">
                  <c:v>5.0999999999999996</c:v>
                </c:pt>
                <c:pt idx="4">
                  <c:v>5</c:v>
                </c:pt>
                <c:pt idx="5">
                  <c:v>2.7</c:v>
                </c:pt>
                <c:pt idx="6">
                  <c:v>6.9</c:v>
                </c:pt>
              </c:numCache>
            </c:numRef>
          </c:val>
        </c:ser>
        <c:dLbls>
          <c:dLblPos val="outEnd"/>
          <c:showLegendKey val="0"/>
          <c:showVal val="1"/>
          <c:showCatName val="0"/>
          <c:showSerName val="0"/>
          <c:showPercent val="0"/>
          <c:showBubbleSize val="0"/>
        </c:dLbls>
        <c:gapWidth val="100"/>
        <c:axId val="161084544"/>
        <c:axId val="161352704"/>
      </c:barChart>
      <c:catAx>
        <c:axId val="161084544"/>
        <c:scaling>
          <c:orientation val="minMax"/>
        </c:scaling>
        <c:delete val="0"/>
        <c:axPos val="b"/>
        <c:majorTickMark val="out"/>
        <c:minorTickMark val="none"/>
        <c:tickLblPos val="nextTo"/>
        <c:txPr>
          <a:bodyPr/>
          <a:lstStyle/>
          <a:p>
            <a:pPr>
              <a:defRPr sz="1200"/>
            </a:pPr>
            <a:endParaRPr lang="fr-FR"/>
          </a:p>
        </c:txPr>
        <c:crossAx val="161352704"/>
        <c:crosses val="autoZero"/>
        <c:auto val="1"/>
        <c:lblAlgn val="ctr"/>
        <c:lblOffset val="100"/>
        <c:noMultiLvlLbl val="0"/>
      </c:catAx>
      <c:valAx>
        <c:axId val="161352704"/>
        <c:scaling>
          <c:orientation val="minMax"/>
        </c:scaling>
        <c:delete val="0"/>
        <c:axPos val="l"/>
        <c:title>
          <c:tx>
            <c:rich>
              <a:bodyPr rot="-5400000" vert="horz"/>
              <a:lstStyle/>
              <a:p>
                <a:pPr>
                  <a:defRPr/>
                </a:pPr>
                <a:r>
                  <a:rPr lang="en-US"/>
                  <a:t>Taux pour 1000</a:t>
                </a:r>
              </a:p>
            </c:rich>
          </c:tx>
          <c:overlay val="0"/>
        </c:title>
        <c:numFmt formatCode="0.0" sourceLinked="1"/>
        <c:majorTickMark val="out"/>
        <c:minorTickMark val="none"/>
        <c:tickLblPos val="nextTo"/>
        <c:txPr>
          <a:bodyPr/>
          <a:lstStyle/>
          <a:p>
            <a:pPr>
              <a:defRPr sz="1100"/>
            </a:pPr>
            <a:endParaRPr lang="fr-FR"/>
          </a:p>
        </c:txPr>
        <c:crossAx val="161084544"/>
        <c:crosses val="autoZero"/>
        <c:crossBetween val="between"/>
      </c:valAx>
    </c:plotArea>
    <c:plotVisOnly val="1"/>
    <c:dispBlanksAs val="gap"/>
    <c:showDLblsOverMax val="0"/>
  </c:chart>
  <c:spPr>
    <a:ln>
      <a:noFill/>
    </a:ln>
  </c:sp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0"/>
              <c:tx>
                <c:rich>
                  <a:bodyPr/>
                  <a:lstStyle/>
                  <a:p>
                    <a:r>
                      <a:rPr lang="en-US" smtClean="0"/>
                      <a:t>612</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1"/>
              <c:tx>
                <c:rich>
                  <a:bodyPr/>
                  <a:lstStyle/>
                  <a:p>
                    <a:r>
                      <a:rPr lang="en-US" smtClean="0"/>
                      <a:t>631</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2"/>
              <c:tx>
                <c:rich>
                  <a:bodyPr/>
                  <a:lstStyle/>
                  <a:p>
                    <a:r>
                      <a:rPr lang="en-US" smtClean="0"/>
                      <a:t>601</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5"/>
              <c:tx>
                <c:rich>
                  <a:bodyPr/>
                  <a:lstStyle/>
                  <a:p>
                    <a:r>
                      <a:rPr lang="en-US" smtClean="0"/>
                      <a:t>577</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899</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(Mort1!$E$3;Mort1!$W$3;Mort1!$Z$3;Mort1!$BA$9;Mort1!$BA$3;Mort1!$BB$4;Mort1!$BC$4)</c:f>
              <c:strCache>
                <c:ptCount val="7"/>
                <c:pt idx="0">
                  <c:v>CIUSSS
Centre-Ouest</c:v>
                </c:pt>
                <c:pt idx="1">
                  <c:v>RLS CAV</c:v>
                </c:pt>
                <c:pt idx="2">
                  <c:v>RLS MON</c:v>
                </c:pt>
                <c:pt idx="4">
                  <c:v>RSS 
Montréal</c:v>
                </c:pt>
                <c:pt idx="5">
                  <c:v>RLS min</c:v>
                </c:pt>
                <c:pt idx="6">
                  <c:v>RLS max</c:v>
                </c:pt>
              </c:strCache>
            </c:strRef>
          </c:cat>
          <c:val>
            <c:numRef>
              <c:f>(Mort1!$E$8;Mort1!$W$8;Mort1!$Z$8;Mort1!$BA$9;Mort1!$BA$8;Mort1!$BB$8;Mort1!$BC$8)</c:f>
              <c:numCache>
                <c:formatCode>0</c:formatCode>
                <c:ptCount val="7"/>
                <c:pt idx="0">
                  <c:v>612</c:v>
                </c:pt>
                <c:pt idx="1">
                  <c:v>631</c:v>
                </c:pt>
                <c:pt idx="2">
                  <c:v>601</c:v>
                </c:pt>
                <c:pt idx="4">
                  <c:v>731</c:v>
                </c:pt>
                <c:pt idx="5">
                  <c:v>577</c:v>
                </c:pt>
                <c:pt idx="6">
                  <c:v>899</c:v>
                </c:pt>
              </c:numCache>
            </c:numRef>
          </c:val>
        </c:ser>
        <c:dLbls>
          <c:dLblPos val="outEnd"/>
          <c:showLegendKey val="0"/>
          <c:showVal val="1"/>
          <c:showCatName val="0"/>
          <c:showSerName val="0"/>
          <c:showPercent val="0"/>
          <c:showBubbleSize val="0"/>
        </c:dLbls>
        <c:gapWidth val="100"/>
        <c:axId val="161419648"/>
        <c:axId val="161425664"/>
      </c:barChart>
      <c:catAx>
        <c:axId val="161419648"/>
        <c:scaling>
          <c:orientation val="minMax"/>
        </c:scaling>
        <c:delete val="0"/>
        <c:axPos val="b"/>
        <c:majorTickMark val="out"/>
        <c:minorTickMark val="none"/>
        <c:tickLblPos val="nextTo"/>
        <c:txPr>
          <a:bodyPr/>
          <a:lstStyle/>
          <a:p>
            <a:pPr>
              <a:defRPr sz="1200"/>
            </a:pPr>
            <a:endParaRPr lang="fr-FR"/>
          </a:p>
        </c:txPr>
        <c:crossAx val="161425664"/>
        <c:crosses val="autoZero"/>
        <c:auto val="1"/>
        <c:lblAlgn val="ctr"/>
        <c:lblOffset val="100"/>
        <c:noMultiLvlLbl val="0"/>
      </c:catAx>
      <c:valAx>
        <c:axId val="161425664"/>
        <c:scaling>
          <c:orientation val="minMax"/>
        </c:scaling>
        <c:delete val="0"/>
        <c:axPos val="l"/>
        <c:title>
          <c:tx>
            <c:rich>
              <a:bodyPr rot="-5400000" vert="horz"/>
              <a:lstStyle/>
              <a:p>
                <a:pPr>
                  <a:defRPr/>
                </a:pPr>
                <a:r>
                  <a:rPr lang="en-US"/>
                  <a:t>Taux ajusté (p. 100 000)</a:t>
                </a:r>
              </a:p>
            </c:rich>
          </c:tx>
          <c:overlay val="0"/>
        </c:title>
        <c:numFmt formatCode="0" sourceLinked="1"/>
        <c:majorTickMark val="out"/>
        <c:minorTickMark val="none"/>
        <c:tickLblPos val="nextTo"/>
        <c:txPr>
          <a:bodyPr/>
          <a:lstStyle/>
          <a:p>
            <a:pPr>
              <a:defRPr sz="1100"/>
            </a:pPr>
            <a:endParaRPr lang="fr-FR"/>
          </a:p>
        </c:txPr>
        <c:crossAx val="161419648"/>
        <c:crosses val="autoZero"/>
        <c:crossBetween val="between"/>
      </c:valAx>
    </c:plotArea>
    <c:plotVisOnly val="1"/>
    <c:dispBlanksAs val="gap"/>
    <c:showDLblsOverMax val="0"/>
  </c:chart>
  <c:spPr>
    <a:ln>
      <a:noFill/>
    </a:ln>
  </c:sp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0"/>
              <c:tx>
                <c:rich>
                  <a:bodyPr/>
                  <a:lstStyle/>
                  <a:p>
                    <a:r>
                      <a:rPr lang="en-US" smtClean="0"/>
                      <a:t>59</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1"/>
              <c:tx>
                <c:rich>
                  <a:bodyPr/>
                  <a:lstStyle/>
                  <a:p>
                    <a:r>
                      <a:rPr lang="en-US" smtClean="0"/>
                      <a:t>54</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2"/>
              <c:tx>
                <c:rich>
                  <a:bodyPr/>
                  <a:lstStyle/>
                  <a:p>
                    <a:r>
                      <a:rPr lang="en-US" smtClean="0"/>
                      <a:t>62</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5"/>
              <c:tx>
                <c:rich>
                  <a:bodyPr/>
                  <a:lstStyle/>
                  <a:p>
                    <a:r>
                      <a:rPr lang="en-US" smtClean="0"/>
                      <a:t>54</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111</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(Mort3!$E$3;Mort3!$W$3;Mort3!$Z$3;Mort3!$BA$8;Mort3!$BA$3;Mort3!$BB$4;Mort3!$BC$4)</c:f>
              <c:strCache>
                <c:ptCount val="7"/>
                <c:pt idx="0">
                  <c:v>CIUSSS
Centre-Ouest</c:v>
                </c:pt>
                <c:pt idx="1">
                  <c:v>RLS CAV</c:v>
                </c:pt>
                <c:pt idx="2">
                  <c:v>RLS MON</c:v>
                </c:pt>
                <c:pt idx="4">
                  <c:v>RSS 
Montréal</c:v>
                </c:pt>
                <c:pt idx="5">
                  <c:v>RLS min</c:v>
                </c:pt>
                <c:pt idx="6">
                  <c:v>RLS max</c:v>
                </c:pt>
              </c:strCache>
            </c:strRef>
          </c:cat>
          <c:val>
            <c:numRef>
              <c:f>(Mort3!$E$7;Mort3!$W$7;Mort3!$Z$7;Mort3!$BA$8;Mort3!$BA$7;Mort3!$BB$7;Mort3!$BC$7)</c:f>
              <c:numCache>
                <c:formatCode>0</c:formatCode>
                <c:ptCount val="7"/>
                <c:pt idx="0">
                  <c:v>59</c:v>
                </c:pt>
                <c:pt idx="1">
                  <c:v>54</c:v>
                </c:pt>
                <c:pt idx="2">
                  <c:v>62</c:v>
                </c:pt>
                <c:pt idx="4">
                  <c:v>84</c:v>
                </c:pt>
                <c:pt idx="5">
                  <c:v>54</c:v>
                </c:pt>
                <c:pt idx="6">
                  <c:v>111</c:v>
                </c:pt>
              </c:numCache>
            </c:numRef>
          </c:val>
        </c:ser>
        <c:dLbls>
          <c:dLblPos val="outEnd"/>
          <c:showLegendKey val="0"/>
          <c:showVal val="1"/>
          <c:showCatName val="0"/>
          <c:showSerName val="0"/>
          <c:showPercent val="0"/>
          <c:showBubbleSize val="0"/>
        </c:dLbls>
        <c:gapWidth val="100"/>
        <c:axId val="161463680"/>
        <c:axId val="161502720"/>
      </c:barChart>
      <c:catAx>
        <c:axId val="161463680"/>
        <c:scaling>
          <c:orientation val="minMax"/>
        </c:scaling>
        <c:delete val="0"/>
        <c:axPos val="b"/>
        <c:majorTickMark val="out"/>
        <c:minorTickMark val="none"/>
        <c:tickLblPos val="nextTo"/>
        <c:txPr>
          <a:bodyPr/>
          <a:lstStyle/>
          <a:p>
            <a:pPr>
              <a:defRPr sz="1200"/>
            </a:pPr>
            <a:endParaRPr lang="fr-FR"/>
          </a:p>
        </c:txPr>
        <c:crossAx val="161502720"/>
        <c:crosses val="autoZero"/>
        <c:auto val="1"/>
        <c:lblAlgn val="ctr"/>
        <c:lblOffset val="100"/>
        <c:noMultiLvlLbl val="0"/>
      </c:catAx>
      <c:valAx>
        <c:axId val="161502720"/>
        <c:scaling>
          <c:orientation val="minMax"/>
        </c:scaling>
        <c:delete val="0"/>
        <c:axPos val="l"/>
        <c:title>
          <c:tx>
            <c:rich>
              <a:bodyPr rot="-5400000" vert="horz"/>
              <a:lstStyle/>
              <a:p>
                <a:pPr>
                  <a:defRPr/>
                </a:pPr>
                <a:r>
                  <a:rPr lang="en-US"/>
                  <a:t>Taux ajusté (p. 100 000)</a:t>
                </a:r>
              </a:p>
            </c:rich>
          </c:tx>
          <c:overlay val="0"/>
        </c:title>
        <c:numFmt formatCode="0" sourceLinked="1"/>
        <c:majorTickMark val="out"/>
        <c:minorTickMark val="none"/>
        <c:tickLblPos val="nextTo"/>
        <c:txPr>
          <a:bodyPr/>
          <a:lstStyle/>
          <a:p>
            <a:pPr>
              <a:defRPr sz="1100"/>
            </a:pPr>
            <a:endParaRPr lang="fr-FR"/>
          </a:p>
        </c:txPr>
        <c:crossAx val="161463680"/>
        <c:crosses val="autoZero"/>
        <c:crossBetween val="between"/>
      </c:valAx>
    </c:plotArea>
    <c:plotVisOnly val="1"/>
    <c:dispBlanksAs val="gap"/>
    <c:showDLblsOverMax val="0"/>
  </c:chart>
  <c:spPr>
    <a:ln>
      <a:noFill/>
    </a:ln>
  </c:sp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0"/>
              <c:tx>
                <c:rich>
                  <a:bodyPr/>
                  <a:lstStyle/>
                  <a:p>
                    <a:r>
                      <a:rPr lang="en-US" dirty="0" smtClean="0"/>
                      <a:t>6,0</a:t>
                    </a:r>
                  </a:p>
                  <a:p>
                    <a:r>
                      <a:rPr lang="en-US" dirty="0" smtClean="0"/>
                      <a:t>(-)</a:t>
                    </a:r>
                    <a:endParaRPr lang="en-US" dirty="0"/>
                  </a:p>
                </c:rich>
              </c:tx>
              <c:dLblPos val="inEnd"/>
              <c:showLegendKey val="0"/>
              <c:showVal val="1"/>
              <c:showCatName val="0"/>
              <c:showSerName val="0"/>
              <c:showPercent val="0"/>
              <c:showBubbleSize val="0"/>
            </c:dLbl>
            <c:dLbl>
              <c:idx val="1"/>
              <c:tx>
                <c:rich>
                  <a:bodyPr/>
                  <a:lstStyle/>
                  <a:p>
                    <a:r>
                      <a:rPr lang="en-US" smtClean="0"/>
                      <a:t>6,3</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2"/>
              <c:tx>
                <c:rich>
                  <a:bodyPr/>
                  <a:lstStyle/>
                  <a:p>
                    <a:r>
                      <a:rPr lang="en-US" smtClean="0"/>
                      <a:t>5,8</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5"/>
              <c:tx>
                <c:rich>
                  <a:bodyPr/>
                  <a:lstStyle/>
                  <a:p>
                    <a:r>
                      <a:rPr lang="en-US" smtClean="0"/>
                      <a:t>5,8</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7,9</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(Sant_1!$E$3,Sant_1!$W$3,Sant_1!$Z$3,Sant_1!$BA$9,Sant_1!$BA$3,Sant_1!$BB$4,Sant_1!$BC$4)</c:f>
              <c:strCache>
                <c:ptCount val="7"/>
                <c:pt idx="0">
                  <c:v>CIUSSS
Centre-Ouest</c:v>
                </c:pt>
                <c:pt idx="1">
                  <c:v>RLS CAV</c:v>
                </c:pt>
                <c:pt idx="2">
                  <c:v>RLS MON</c:v>
                </c:pt>
                <c:pt idx="4">
                  <c:v>RSS 
Montréal</c:v>
                </c:pt>
                <c:pt idx="5">
                  <c:v>RLS min</c:v>
                </c:pt>
                <c:pt idx="6">
                  <c:v>RLS max</c:v>
                </c:pt>
              </c:strCache>
            </c:strRef>
          </c:cat>
          <c:val>
            <c:numRef>
              <c:f>(Sant_1!$E$8,Sant_1!$W$8,Sant_1!$Z$8,Sant_1!$BA$9,Sant_1!$BA$8,Sant_1!$BB$8,Sant_1!$BC$8)</c:f>
              <c:numCache>
                <c:formatCode>0.0</c:formatCode>
                <c:ptCount val="7"/>
                <c:pt idx="0">
                  <c:v>6</c:v>
                </c:pt>
                <c:pt idx="1">
                  <c:v>6.3</c:v>
                </c:pt>
                <c:pt idx="2">
                  <c:v>5.8</c:v>
                </c:pt>
                <c:pt idx="4">
                  <c:v>6.9</c:v>
                </c:pt>
                <c:pt idx="5">
                  <c:v>5.8</c:v>
                </c:pt>
                <c:pt idx="6">
                  <c:v>7.9</c:v>
                </c:pt>
              </c:numCache>
            </c:numRef>
          </c:val>
        </c:ser>
        <c:dLbls>
          <c:dLblPos val="outEnd"/>
          <c:showLegendKey val="0"/>
          <c:showVal val="1"/>
          <c:showCatName val="0"/>
          <c:showSerName val="0"/>
          <c:showPercent val="0"/>
          <c:showBubbleSize val="0"/>
        </c:dLbls>
        <c:gapWidth val="100"/>
        <c:axId val="161526144"/>
        <c:axId val="162153600"/>
      </c:barChart>
      <c:catAx>
        <c:axId val="161526144"/>
        <c:scaling>
          <c:orientation val="minMax"/>
        </c:scaling>
        <c:delete val="0"/>
        <c:axPos val="b"/>
        <c:majorTickMark val="out"/>
        <c:minorTickMark val="none"/>
        <c:tickLblPos val="nextTo"/>
        <c:txPr>
          <a:bodyPr/>
          <a:lstStyle/>
          <a:p>
            <a:pPr>
              <a:defRPr sz="1200"/>
            </a:pPr>
            <a:endParaRPr lang="fr-FR"/>
          </a:p>
        </c:txPr>
        <c:crossAx val="162153600"/>
        <c:crosses val="autoZero"/>
        <c:auto val="1"/>
        <c:lblAlgn val="ctr"/>
        <c:lblOffset val="100"/>
        <c:noMultiLvlLbl val="0"/>
      </c:catAx>
      <c:valAx>
        <c:axId val="162153600"/>
        <c:scaling>
          <c:orientation val="minMax"/>
          <c:max val="10"/>
        </c:scaling>
        <c:delete val="0"/>
        <c:axPos val="l"/>
        <c:title>
          <c:tx>
            <c:rich>
              <a:bodyPr rot="-5400000" vert="horz"/>
              <a:lstStyle/>
              <a:p>
                <a:pPr>
                  <a:defRPr/>
                </a:pPr>
                <a:r>
                  <a:rPr lang="en-US"/>
                  <a:t>Prévalence ajustée (%)</a:t>
                </a:r>
              </a:p>
            </c:rich>
          </c:tx>
          <c:overlay val="0"/>
        </c:title>
        <c:numFmt formatCode="0.0" sourceLinked="1"/>
        <c:majorTickMark val="out"/>
        <c:minorTickMark val="none"/>
        <c:tickLblPos val="nextTo"/>
        <c:txPr>
          <a:bodyPr/>
          <a:lstStyle/>
          <a:p>
            <a:pPr>
              <a:defRPr sz="1100"/>
            </a:pPr>
            <a:endParaRPr lang="fr-FR"/>
          </a:p>
        </c:txPr>
        <c:crossAx val="161526144"/>
        <c:crosses val="autoZero"/>
        <c:crossBetween val="between"/>
      </c:valAx>
    </c:plotArea>
    <c:plotVisOnly val="1"/>
    <c:dispBlanksAs val="gap"/>
    <c:showDLblsOverMax val="0"/>
  </c:chart>
  <c:spPr>
    <a:ln>
      <a:noFill/>
    </a:ln>
  </c:sp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0"/>
              <c:tx>
                <c:rich>
                  <a:bodyPr/>
                  <a:lstStyle/>
                  <a:p>
                    <a:r>
                      <a:rPr lang="en-US" smtClean="0"/>
                      <a:t>8,7</a:t>
                    </a:r>
                  </a:p>
                  <a:p>
                    <a:r>
                      <a:rPr lang="en-US" smtClean="0"/>
                      <a:t>(-)</a:t>
                    </a:r>
                    <a:endParaRPr lang="en-US"/>
                  </a:p>
                </c:rich>
              </c:tx>
              <c:dLblPos val="inEnd"/>
              <c:showLegendKey val="0"/>
              <c:showVal val="1"/>
              <c:showCatName val="0"/>
              <c:showSerName val="0"/>
              <c:showPercent val="0"/>
              <c:showBubbleSize val="0"/>
            </c:dLbl>
            <c:dLbl>
              <c:idx val="1"/>
              <c:tx>
                <c:rich>
                  <a:bodyPr/>
                  <a:lstStyle/>
                  <a:p>
                    <a:r>
                      <a:rPr lang="en-US" smtClean="0"/>
                      <a:t>10,1</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2"/>
              <c:tx>
                <c:rich>
                  <a:bodyPr/>
                  <a:lstStyle/>
                  <a:p>
                    <a:r>
                      <a:rPr lang="en-US" smtClean="0"/>
                      <a:t>7,9</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5"/>
              <c:tx>
                <c:rich>
                  <a:bodyPr/>
                  <a:lstStyle/>
                  <a:p>
                    <a:r>
                      <a:rPr lang="en-US" smtClean="0"/>
                      <a:t>7,7</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11,3</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(Sant_1!$E$3;Sant_1!$W$3;Sant_1!$Z$3;Sant_1!$BA$9;Sant_1!$BA$3;Sant_1!$BB$4;Sant_1!$BC$4)</c:f>
              <c:strCache>
                <c:ptCount val="7"/>
                <c:pt idx="0">
                  <c:v>CIUSSS
Centre-Ouest</c:v>
                </c:pt>
                <c:pt idx="1">
                  <c:v>RLS CAV</c:v>
                </c:pt>
                <c:pt idx="2">
                  <c:v>RLS MON</c:v>
                </c:pt>
                <c:pt idx="4">
                  <c:v>RSS 
Montréal</c:v>
                </c:pt>
                <c:pt idx="5">
                  <c:v>RLS min</c:v>
                </c:pt>
                <c:pt idx="6">
                  <c:v>RLS max</c:v>
                </c:pt>
              </c:strCache>
            </c:strRef>
          </c:cat>
          <c:val>
            <c:numRef>
              <c:f>(Sant_1!$E$7;Sant_1!$W$7;Sant_1!$Z$7;Sant_1!$BA$9;Sant_1!$BA$7;Sant_1!$BB$7;Sant_1!$BC$7)</c:f>
              <c:numCache>
                <c:formatCode>0.0</c:formatCode>
                <c:ptCount val="7"/>
                <c:pt idx="0">
                  <c:v>8.6999999999999993</c:v>
                </c:pt>
                <c:pt idx="1">
                  <c:v>10.1</c:v>
                </c:pt>
                <c:pt idx="2">
                  <c:v>7.9</c:v>
                </c:pt>
                <c:pt idx="4">
                  <c:v>9.9</c:v>
                </c:pt>
                <c:pt idx="5">
                  <c:v>7.7</c:v>
                </c:pt>
                <c:pt idx="6">
                  <c:v>11.3</c:v>
                </c:pt>
              </c:numCache>
            </c:numRef>
          </c:val>
        </c:ser>
        <c:dLbls>
          <c:dLblPos val="outEnd"/>
          <c:showLegendKey val="0"/>
          <c:showVal val="1"/>
          <c:showCatName val="0"/>
          <c:showSerName val="0"/>
          <c:showPercent val="0"/>
          <c:showBubbleSize val="0"/>
        </c:dLbls>
        <c:gapWidth val="100"/>
        <c:axId val="161566080"/>
        <c:axId val="161567872"/>
      </c:barChart>
      <c:catAx>
        <c:axId val="161566080"/>
        <c:scaling>
          <c:orientation val="minMax"/>
        </c:scaling>
        <c:delete val="0"/>
        <c:axPos val="b"/>
        <c:majorTickMark val="out"/>
        <c:minorTickMark val="none"/>
        <c:tickLblPos val="nextTo"/>
        <c:txPr>
          <a:bodyPr/>
          <a:lstStyle/>
          <a:p>
            <a:pPr>
              <a:defRPr sz="1200"/>
            </a:pPr>
            <a:endParaRPr lang="fr-FR"/>
          </a:p>
        </c:txPr>
        <c:crossAx val="161567872"/>
        <c:crosses val="autoZero"/>
        <c:auto val="1"/>
        <c:lblAlgn val="ctr"/>
        <c:lblOffset val="100"/>
        <c:noMultiLvlLbl val="0"/>
      </c:catAx>
      <c:valAx>
        <c:axId val="161567872"/>
        <c:scaling>
          <c:orientation val="minMax"/>
        </c:scaling>
        <c:delete val="0"/>
        <c:axPos val="l"/>
        <c:title>
          <c:tx>
            <c:rich>
              <a:bodyPr rot="-5400000" vert="horz"/>
              <a:lstStyle/>
              <a:p>
                <a:pPr>
                  <a:defRPr/>
                </a:pPr>
                <a:r>
                  <a:rPr lang="fr-CA" dirty="0" smtClean="0"/>
                  <a:t>Prévalence ajustée (%)</a:t>
                </a:r>
                <a:endParaRPr lang="fr-CA" dirty="0"/>
              </a:p>
            </c:rich>
          </c:tx>
          <c:overlay val="0"/>
        </c:title>
        <c:numFmt formatCode="0.0" sourceLinked="1"/>
        <c:majorTickMark val="out"/>
        <c:minorTickMark val="none"/>
        <c:tickLblPos val="nextTo"/>
        <c:txPr>
          <a:bodyPr/>
          <a:lstStyle/>
          <a:p>
            <a:pPr>
              <a:defRPr sz="1100"/>
            </a:pPr>
            <a:endParaRPr lang="fr-FR"/>
          </a:p>
        </c:txPr>
        <c:crossAx val="161566080"/>
        <c:crosses val="autoZero"/>
        <c:crossBetween val="between"/>
      </c:valAx>
    </c:plotArea>
    <c:plotVisOnly val="1"/>
    <c:dispBlanksAs val="gap"/>
    <c:showDLblsOverMax val="0"/>
  </c:chart>
  <c:spPr>
    <a:ln>
      <a:noFill/>
    </a:ln>
  </c:sp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0"/>
              <c:tx>
                <c:rich>
                  <a:bodyPr/>
                  <a:lstStyle/>
                  <a:p>
                    <a:r>
                      <a:rPr lang="en-US" smtClean="0"/>
                      <a:t>6,0</a:t>
                    </a:r>
                  </a:p>
                  <a:p>
                    <a:r>
                      <a:rPr lang="en-US" smtClean="0"/>
                      <a:t>(-)</a:t>
                    </a:r>
                    <a:endParaRPr lang="en-US"/>
                  </a:p>
                </c:rich>
              </c:tx>
              <c:dLblPos val="inEnd"/>
              <c:showLegendKey val="0"/>
              <c:showVal val="1"/>
              <c:showCatName val="0"/>
              <c:showSerName val="0"/>
              <c:showPercent val="0"/>
              <c:showBubbleSize val="0"/>
            </c:dLbl>
            <c:dLbl>
              <c:idx val="1"/>
              <c:tx>
                <c:rich>
                  <a:bodyPr/>
                  <a:lstStyle/>
                  <a:p>
                    <a:r>
                      <a:rPr lang="en-US" smtClean="0"/>
                      <a:t>6,3</a:t>
                    </a:r>
                  </a:p>
                  <a:p>
                    <a:r>
                      <a:rPr lang="en-US" smtClean="0"/>
                      <a:t>(-)</a:t>
                    </a:r>
                    <a:endParaRPr lang="en-US"/>
                  </a:p>
                </c:rich>
              </c:tx>
              <c:dLblPos val="inEnd"/>
              <c:showLegendKey val="0"/>
              <c:showVal val="1"/>
              <c:showCatName val="0"/>
              <c:showSerName val="0"/>
              <c:showPercent val="0"/>
              <c:showBubbleSize val="0"/>
            </c:dLbl>
            <c:dLbl>
              <c:idx val="2"/>
              <c:tx>
                <c:rich>
                  <a:bodyPr/>
                  <a:lstStyle/>
                  <a:p>
                    <a:r>
                      <a:rPr lang="en-US" smtClean="0"/>
                      <a:t>5,8</a:t>
                    </a:r>
                  </a:p>
                  <a:p>
                    <a:r>
                      <a:rPr lang="en-US" smtClean="0"/>
                      <a:t>(-)</a:t>
                    </a:r>
                    <a:endParaRPr lang="en-US"/>
                  </a:p>
                </c:rich>
              </c:tx>
              <c:dLblPos val="inEnd"/>
              <c:showLegendKey val="0"/>
              <c:showVal val="1"/>
              <c:showCatName val="0"/>
              <c:showSerName val="0"/>
              <c:showPercent val="0"/>
              <c:showBubbleSize val="0"/>
            </c:dLbl>
            <c:dLbl>
              <c:idx val="5"/>
              <c:tx>
                <c:rich>
                  <a:bodyPr/>
                  <a:lstStyle/>
                  <a:p>
                    <a:r>
                      <a:rPr lang="en-US" smtClean="0"/>
                      <a:t>5,8</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7,9</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(Sant_1!$E$3;Sant_1!$W$3;Sant_1!$Z$3;Sant_1!$BA$9;Sant_1!$BA$3;Sant_1!$BB$4;Sant_1!$BC$4)</c:f>
              <c:strCache>
                <c:ptCount val="7"/>
                <c:pt idx="0">
                  <c:v>CIUSSS
Centre-Ouest</c:v>
                </c:pt>
                <c:pt idx="1">
                  <c:v>RLS CAV</c:v>
                </c:pt>
                <c:pt idx="2">
                  <c:v>RLS MON</c:v>
                </c:pt>
                <c:pt idx="4">
                  <c:v>RSS 
Montréal</c:v>
                </c:pt>
                <c:pt idx="5">
                  <c:v>RLS min</c:v>
                </c:pt>
                <c:pt idx="6">
                  <c:v>RLS max</c:v>
                </c:pt>
              </c:strCache>
            </c:strRef>
          </c:cat>
          <c:val>
            <c:numRef>
              <c:f>(Sant_1!$E$8;Sant_1!$W$8;Sant_1!$Z$8;Sant_1!$BA$9;Sant_1!$BA$8;Sant_1!$BB$8;Sant_1!$BC$8)</c:f>
              <c:numCache>
                <c:formatCode>0.0</c:formatCode>
                <c:ptCount val="7"/>
                <c:pt idx="0">
                  <c:v>6</c:v>
                </c:pt>
                <c:pt idx="1">
                  <c:v>6.3</c:v>
                </c:pt>
                <c:pt idx="2">
                  <c:v>5.8</c:v>
                </c:pt>
                <c:pt idx="4">
                  <c:v>6.9</c:v>
                </c:pt>
                <c:pt idx="5">
                  <c:v>5.8</c:v>
                </c:pt>
                <c:pt idx="6">
                  <c:v>7.9</c:v>
                </c:pt>
              </c:numCache>
            </c:numRef>
          </c:val>
        </c:ser>
        <c:dLbls>
          <c:dLblPos val="outEnd"/>
          <c:showLegendKey val="0"/>
          <c:showVal val="1"/>
          <c:showCatName val="0"/>
          <c:showSerName val="0"/>
          <c:showPercent val="0"/>
          <c:showBubbleSize val="0"/>
        </c:dLbls>
        <c:gapWidth val="100"/>
        <c:axId val="161609600"/>
        <c:axId val="162033664"/>
      </c:barChart>
      <c:catAx>
        <c:axId val="161609600"/>
        <c:scaling>
          <c:orientation val="minMax"/>
        </c:scaling>
        <c:delete val="0"/>
        <c:axPos val="b"/>
        <c:majorTickMark val="out"/>
        <c:minorTickMark val="none"/>
        <c:tickLblPos val="nextTo"/>
        <c:txPr>
          <a:bodyPr/>
          <a:lstStyle/>
          <a:p>
            <a:pPr>
              <a:defRPr sz="1200"/>
            </a:pPr>
            <a:endParaRPr lang="fr-FR"/>
          </a:p>
        </c:txPr>
        <c:crossAx val="162033664"/>
        <c:crosses val="autoZero"/>
        <c:auto val="1"/>
        <c:lblAlgn val="ctr"/>
        <c:lblOffset val="100"/>
        <c:noMultiLvlLbl val="0"/>
      </c:catAx>
      <c:valAx>
        <c:axId val="162033664"/>
        <c:scaling>
          <c:orientation val="minMax"/>
          <c:max val="10"/>
        </c:scaling>
        <c:delete val="0"/>
        <c:axPos val="l"/>
        <c:title>
          <c:tx>
            <c:rich>
              <a:bodyPr rot="-5400000" vert="horz"/>
              <a:lstStyle/>
              <a:p>
                <a:pPr>
                  <a:defRPr/>
                </a:pPr>
                <a:r>
                  <a:rPr lang="fr-CA" dirty="0" smtClean="0"/>
                  <a:t>Prévalence ajustée (%)</a:t>
                </a:r>
                <a:endParaRPr lang="fr-CA" dirty="0"/>
              </a:p>
            </c:rich>
          </c:tx>
          <c:overlay val="0"/>
        </c:title>
        <c:numFmt formatCode="0.0" sourceLinked="1"/>
        <c:majorTickMark val="out"/>
        <c:minorTickMark val="none"/>
        <c:tickLblPos val="nextTo"/>
        <c:txPr>
          <a:bodyPr/>
          <a:lstStyle/>
          <a:p>
            <a:pPr>
              <a:defRPr sz="1100"/>
            </a:pPr>
            <a:endParaRPr lang="fr-FR"/>
          </a:p>
        </c:txPr>
        <c:crossAx val="161609600"/>
        <c:crosses val="autoZero"/>
        <c:crossBetween val="between"/>
      </c:valAx>
    </c:plotArea>
    <c:plotVisOnly val="1"/>
    <c:dispBlanksAs val="gap"/>
    <c:showDLblsOverMax val="0"/>
  </c:chart>
  <c:spPr>
    <a:ln>
      <a:noFill/>
    </a:ln>
  </c:sp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0"/>
              <c:tx>
                <c:rich>
                  <a:bodyPr/>
                  <a:lstStyle/>
                  <a:p>
                    <a:r>
                      <a:rPr lang="en-US" smtClean="0"/>
                      <a:t>7,4</a:t>
                    </a:r>
                  </a:p>
                  <a:p>
                    <a:r>
                      <a:rPr lang="en-US" smtClean="0"/>
                      <a:t>(-)</a:t>
                    </a:r>
                    <a:endParaRPr lang="en-US" dirty="0"/>
                  </a:p>
                </c:rich>
              </c:tx>
              <c:dLblPos val="inEnd"/>
              <c:showLegendKey val="0"/>
              <c:showVal val="1"/>
              <c:showCatName val="0"/>
              <c:showSerName val="0"/>
              <c:showPercent val="0"/>
              <c:showBubbleSize val="0"/>
            </c:dLbl>
            <c:dLbl>
              <c:idx val="1"/>
              <c:tx>
                <c:rich>
                  <a:bodyPr/>
                  <a:lstStyle/>
                  <a:p>
                    <a:pPr marL="0" marR="0" indent="0" algn="ctr" defTabSz="914400" rtl="0" eaLnBrk="1" fontAlgn="auto" latinLnBrk="0" hangingPunct="1">
                      <a:lnSpc>
                        <a:spcPct val="100000"/>
                      </a:lnSpc>
                      <a:spcBef>
                        <a:spcPts val="0"/>
                      </a:spcBef>
                      <a:spcAft>
                        <a:spcPts val="0"/>
                      </a:spcAft>
                      <a:buClrTx/>
                      <a:buSzTx/>
                      <a:buFontTx/>
                      <a:buNone/>
                      <a:tabLst/>
                      <a:defRPr sz="1500" b="1" i="0" u="none" strike="noStrike" kern="1200" baseline="0">
                        <a:solidFill>
                          <a:prstClr val="white"/>
                        </a:solidFill>
                        <a:latin typeface="+mn-lt"/>
                        <a:ea typeface="+mn-ea"/>
                        <a:cs typeface="+mn-cs"/>
                      </a:defRPr>
                    </a:pPr>
                    <a:r>
                      <a:rPr lang="en-US" dirty="0" smtClean="0"/>
                      <a:t>7,4</a:t>
                    </a:r>
                  </a:p>
                  <a:p>
                    <a:pPr marL="0" marR="0" indent="0" algn="ctr" defTabSz="914400" rtl="0" eaLnBrk="1" fontAlgn="auto" latinLnBrk="0" hangingPunct="1">
                      <a:lnSpc>
                        <a:spcPct val="100000"/>
                      </a:lnSpc>
                      <a:spcBef>
                        <a:spcPts val="0"/>
                      </a:spcBef>
                      <a:spcAft>
                        <a:spcPts val="0"/>
                      </a:spcAft>
                      <a:buClrTx/>
                      <a:buSzTx/>
                      <a:buFontTx/>
                      <a:buNone/>
                      <a:tabLst/>
                      <a:defRPr sz="1500" b="1" i="0" u="none" strike="noStrike" kern="1200" baseline="0">
                        <a:solidFill>
                          <a:prstClr val="white"/>
                        </a:solidFill>
                        <a:latin typeface="+mn-lt"/>
                        <a:ea typeface="+mn-ea"/>
                        <a:cs typeface="+mn-cs"/>
                      </a:defRPr>
                    </a:pPr>
                    <a:r>
                      <a:rPr lang="en-US" sz="1500" b="1" i="0" baseline="0" dirty="0" smtClean="0">
                        <a:effectLst/>
                      </a:rPr>
                      <a:t>(-)</a:t>
                    </a:r>
                    <a:endParaRPr lang="fr-CA" sz="1500" dirty="0" smtClean="0">
                      <a:effectLst/>
                    </a:endParaRPr>
                  </a:p>
                </c:rich>
              </c:tx>
              <c:spPr/>
              <c:dLblPos val="inEnd"/>
              <c:showLegendKey val="0"/>
              <c:showVal val="1"/>
              <c:showCatName val="0"/>
              <c:showSerName val="0"/>
              <c:showPercent val="0"/>
              <c:showBubbleSize val="0"/>
            </c:dLbl>
            <c:dLbl>
              <c:idx val="2"/>
              <c:tx>
                <c:rich>
                  <a:bodyPr/>
                  <a:lstStyle/>
                  <a:p>
                    <a:r>
                      <a:rPr lang="en-US" smtClean="0"/>
                      <a:t>7,4</a:t>
                    </a:r>
                  </a:p>
                  <a:p>
                    <a:r>
                      <a:rPr lang="en-US" smtClean="0"/>
                      <a:t>(-)</a:t>
                    </a:r>
                    <a:endParaRPr lang="en-US"/>
                  </a:p>
                </c:rich>
              </c:tx>
              <c:dLblPos val="inEnd"/>
              <c:showLegendKey val="0"/>
              <c:showVal val="1"/>
              <c:showCatName val="0"/>
              <c:showSerName val="0"/>
              <c:showPercent val="0"/>
              <c:showBubbleSize val="0"/>
            </c:dLbl>
            <c:dLbl>
              <c:idx val="5"/>
              <c:tx>
                <c:rich>
                  <a:bodyPr/>
                  <a:lstStyle/>
                  <a:p>
                    <a:r>
                      <a:rPr lang="en-US" smtClean="0"/>
                      <a:t>6,9</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11,1</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(Sant_2!$E$3;Sant_2!$W$3;Sant_2!$Z$3;Sant_2!$BA$8;Sant_2!$BA$3;Sant_2!$BB$4;Sant_2!$BC$4)</c:f>
              <c:strCache>
                <c:ptCount val="7"/>
                <c:pt idx="0">
                  <c:v>CIUSSS
Centre-Ouest</c:v>
                </c:pt>
                <c:pt idx="1">
                  <c:v>RLS CAV</c:v>
                </c:pt>
                <c:pt idx="2">
                  <c:v>RLS MON</c:v>
                </c:pt>
                <c:pt idx="4">
                  <c:v>RSS 
Montréal</c:v>
                </c:pt>
                <c:pt idx="5">
                  <c:v>RLS min</c:v>
                </c:pt>
                <c:pt idx="6">
                  <c:v>RLS max</c:v>
                </c:pt>
              </c:strCache>
            </c:strRef>
          </c:cat>
          <c:val>
            <c:numRef>
              <c:f>(Sant_2!$E$6;Sant_2!$W$6;Sant_2!$Z$6;Sant_2!$BA$8;Sant_2!$BA$6;Sant_2!$BB$6;Sant_2!$BC$6)</c:f>
              <c:numCache>
                <c:formatCode>0.0</c:formatCode>
                <c:ptCount val="7"/>
                <c:pt idx="0">
                  <c:v>7.4</c:v>
                </c:pt>
                <c:pt idx="1">
                  <c:v>7.4</c:v>
                </c:pt>
                <c:pt idx="2">
                  <c:v>7.4</c:v>
                </c:pt>
                <c:pt idx="4">
                  <c:v>8.6999999999999993</c:v>
                </c:pt>
                <c:pt idx="5">
                  <c:v>6.9</c:v>
                </c:pt>
                <c:pt idx="6">
                  <c:v>11.1</c:v>
                </c:pt>
              </c:numCache>
            </c:numRef>
          </c:val>
        </c:ser>
        <c:dLbls>
          <c:dLblPos val="outEnd"/>
          <c:showLegendKey val="0"/>
          <c:showVal val="1"/>
          <c:showCatName val="0"/>
          <c:showSerName val="0"/>
          <c:showPercent val="0"/>
          <c:showBubbleSize val="0"/>
        </c:dLbls>
        <c:gapWidth val="100"/>
        <c:axId val="162232960"/>
        <c:axId val="162259328"/>
      </c:barChart>
      <c:catAx>
        <c:axId val="162232960"/>
        <c:scaling>
          <c:orientation val="minMax"/>
        </c:scaling>
        <c:delete val="0"/>
        <c:axPos val="b"/>
        <c:majorTickMark val="out"/>
        <c:minorTickMark val="none"/>
        <c:tickLblPos val="nextTo"/>
        <c:txPr>
          <a:bodyPr/>
          <a:lstStyle/>
          <a:p>
            <a:pPr>
              <a:defRPr sz="1200"/>
            </a:pPr>
            <a:endParaRPr lang="fr-FR"/>
          </a:p>
        </c:txPr>
        <c:crossAx val="162259328"/>
        <c:crosses val="autoZero"/>
        <c:auto val="1"/>
        <c:lblAlgn val="ctr"/>
        <c:lblOffset val="100"/>
        <c:noMultiLvlLbl val="0"/>
      </c:catAx>
      <c:valAx>
        <c:axId val="162259328"/>
        <c:scaling>
          <c:orientation val="minMax"/>
        </c:scaling>
        <c:delete val="0"/>
        <c:axPos val="l"/>
        <c:title>
          <c:tx>
            <c:rich>
              <a:bodyPr rot="-5400000" vert="horz"/>
              <a:lstStyle/>
              <a:p>
                <a:pPr>
                  <a:defRPr/>
                </a:pPr>
                <a:r>
                  <a:rPr lang="fr-CA" dirty="0" smtClean="0"/>
                  <a:t>Prévalence ajustée (%)</a:t>
                </a:r>
                <a:endParaRPr lang="fr-CA" dirty="0"/>
              </a:p>
            </c:rich>
          </c:tx>
          <c:overlay val="0"/>
        </c:title>
        <c:numFmt formatCode="0.0" sourceLinked="1"/>
        <c:majorTickMark val="out"/>
        <c:minorTickMark val="none"/>
        <c:tickLblPos val="nextTo"/>
        <c:txPr>
          <a:bodyPr/>
          <a:lstStyle/>
          <a:p>
            <a:pPr>
              <a:defRPr sz="1100"/>
            </a:pPr>
            <a:endParaRPr lang="fr-FR"/>
          </a:p>
        </c:txPr>
        <c:crossAx val="162232960"/>
        <c:crosses val="autoZero"/>
        <c:crossBetween val="between"/>
      </c:valAx>
    </c:plotArea>
    <c:plotVisOnly val="1"/>
    <c:dispBlanksAs val="gap"/>
    <c:showDLblsOverMax val="0"/>
  </c:chart>
  <c:spPr>
    <a:ln>
      <a:noFill/>
    </a:ln>
  </c:sp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0"/>
              <c:tx>
                <c:rich>
                  <a:bodyPr/>
                  <a:lstStyle/>
                  <a:p>
                    <a:r>
                      <a:rPr lang="en-US" smtClean="0"/>
                      <a:t>5,0</a:t>
                    </a:r>
                  </a:p>
                  <a:p>
                    <a:r>
                      <a:rPr lang="en-US" smtClean="0"/>
                      <a:t>(-)</a:t>
                    </a:r>
                    <a:endParaRPr lang="en-US"/>
                  </a:p>
                </c:rich>
              </c:tx>
              <c:dLblPos val="inEnd"/>
              <c:showLegendKey val="0"/>
              <c:showVal val="1"/>
              <c:showCatName val="0"/>
              <c:showSerName val="0"/>
              <c:showPercent val="0"/>
              <c:showBubbleSize val="0"/>
            </c:dLbl>
            <c:dLbl>
              <c:idx val="1"/>
              <c:tx>
                <c:rich>
                  <a:bodyPr/>
                  <a:lstStyle/>
                  <a:p>
                    <a:r>
                      <a:rPr lang="en-US" smtClean="0"/>
                      <a:t>5,5</a:t>
                    </a:r>
                  </a:p>
                  <a:p>
                    <a:r>
                      <a:rPr lang="en-US" smtClean="0"/>
                      <a:t>(-)</a:t>
                    </a:r>
                    <a:endParaRPr lang="en-US"/>
                  </a:p>
                </c:rich>
              </c:tx>
              <c:dLblPos val="inEnd"/>
              <c:showLegendKey val="0"/>
              <c:showVal val="1"/>
              <c:showCatName val="0"/>
              <c:showSerName val="0"/>
              <c:showPercent val="0"/>
              <c:showBubbleSize val="0"/>
            </c:dLbl>
            <c:dLbl>
              <c:idx val="2"/>
              <c:tx>
                <c:rich>
                  <a:bodyPr/>
                  <a:lstStyle/>
                  <a:p>
                    <a:r>
                      <a:rPr lang="en-US" smtClean="0"/>
                      <a:t>4,6</a:t>
                    </a:r>
                  </a:p>
                  <a:p>
                    <a:r>
                      <a:rPr lang="en-US" smtClean="0"/>
                      <a:t>(-)</a:t>
                    </a:r>
                    <a:endParaRPr lang="en-US"/>
                  </a:p>
                </c:rich>
              </c:tx>
              <c:dLblPos val="inEnd"/>
              <c:showLegendKey val="0"/>
              <c:showVal val="1"/>
              <c:showCatName val="0"/>
              <c:showSerName val="0"/>
              <c:showPercent val="0"/>
              <c:showBubbleSize val="0"/>
            </c:dLbl>
            <c:dLbl>
              <c:idx val="5"/>
              <c:tx>
                <c:rich>
                  <a:bodyPr/>
                  <a:lstStyle/>
                  <a:p>
                    <a:r>
                      <a:rPr lang="en-US" smtClean="0"/>
                      <a:t>4,6</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9,7</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(Sant_2!$E$3;Sant_2!$W$3;Sant_2!$Z$3;Sant_2!$BA$8;Sant_2!$BA$3;Sant_2!$BB$4;Sant_2!$BC$4)</c:f>
              <c:strCache>
                <c:ptCount val="7"/>
                <c:pt idx="0">
                  <c:v>CIUSSS
Centre-Ouest</c:v>
                </c:pt>
                <c:pt idx="1">
                  <c:v>RLS CAV</c:v>
                </c:pt>
                <c:pt idx="2">
                  <c:v>RLS MON</c:v>
                </c:pt>
                <c:pt idx="4">
                  <c:v>RSS 
Montréal</c:v>
                </c:pt>
                <c:pt idx="5">
                  <c:v>RLS min</c:v>
                </c:pt>
                <c:pt idx="6">
                  <c:v>RLS max</c:v>
                </c:pt>
              </c:strCache>
            </c:strRef>
          </c:cat>
          <c:val>
            <c:numRef>
              <c:f>(Sant_2!$E$7;Sant_2!$W$7;Sant_2!$Z$7;Sant_2!$BA$8;Sant_2!$BA$7;Sant_2!$BB$7;Sant_2!$BC$7)</c:f>
              <c:numCache>
                <c:formatCode>0.0</c:formatCode>
                <c:ptCount val="7"/>
                <c:pt idx="0">
                  <c:v>5</c:v>
                </c:pt>
                <c:pt idx="1">
                  <c:v>5.5</c:v>
                </c:pt>
                <c:pt idx="2">
                  <c:v>4.5999999999999996</c:v>
                </c:pt>
                <c:pt idx="4">
                  <c:v>7.3</c:v>
                </c:pt>
                <c:pt idx="5">
                  <c:v>4.5999999999999996</c:v>
                </c:pt>
                <c:pt idx="6">
                  <c:v>9.6999999999999993</c:v>
                </c:pt>
              </c:numCache>
            </c:numRef>
          </c:val>
        </c:ser>
        <c:dLbls>
          <c:dLblPos val="outEnd"/>
          <c:showLegendKey val="0"/>
          <c:showVal val="1"/>
          <c:showCatName val="0"/>
          <c:showSerName val="0"/>
          <c:showPercent val="0"/>
          <c:showBubbleSize val="0"/>
        </c:dLbls>
        <c:gapWidth val="100"/>
        <c:axId val="162333824"/>
        <c:axId val="162352128"/>
      </c:barChart>
      <c:catAx>
        <c:axId val="162333824"/>
        <c:scaling>
          <c:orientation val="minMax"/>
        </c:scaling>
        <c:delete val="0"/>
        <c:axPos val="b"/>
        <c:majorTickMark val="out"/>
        <c:minorTickMark val="none"/>
        <c:tickLblPos val="nextTo"/>
        <c:txPr>
          <a:bodyPr/>
          <a:lstStyle/>
          <a:p>
            <a:pPr>
              <a:defRPr sz="1200"/>
            </a:pPr>
            <a:endParaRPr lang="fr-FR"/>
          </a:p>
        </c:txPr>
        <c:crossAx val="162352128"/>
        <c:crosses val="autoZero"/>
        <c:auto val="1"/>
        <c:lblAlgn val="ctr"/>
        <c:lblOffset val="100"/>
        <c:noMultiLvlLbl val="0"/>
      </c:catAx>
      <c:valAx>
        <c:axId val="162352128"/>
        <c:scaling>
          <c:orientation val="minMax"/>
        </c:scaling>
        <c:delete val="0"/>
        <c:axPos val="l"/>
        <c:title>
          <c:tx>
            <c:rich>
              <a:bodyPr rot="-5400000" vert="horz"/>
              <a:lstStyle/>
              <a:p>
                <a:pPr>
                  <a:defRPr/>
                </a:pPr>
                <a:r>
                  <a:rPr lang="fr-CA" dirty="0" smtClean="0"/>
                  <a:t>Prévalence ajustée (%)</a:t>
                </a:r>
                <a:endParaRPr lang="fr-CA" dirty="0"/>
              </a:p>
            </c:rich>
          </c:tx>
          <c:overlay val="0"/>
        </c:title>
        <c:numFmt formatCode="0.0" sourceLinked="1"/>
        <c:majorTickMark val="out"/>
        <c:minorTickMark val="none"/>
        <c:tickLblPos val="nextTo"/>
        <c:txPr>
          <a:bodyPr/>
          <a:lstStyle/>
          <a:p>
            <a:pPr>
              <a:defRPr sz="1100"/>
            </a:pPr>
            <a:endParaRPr lang="fr-FR"/>
          </a:p>
        </c:txPr>
        <c:crossAx val="162333824"/>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2979938271605"/>
          <c:y val="3.3801234567901232E-2"/>
          <c:w val="0.87414336419753091"/>
          <c:h val="0.81976193415637855"/>
        </c:manualLayout>
      </c:layout>
      <c:lineChart>
        <c:grouping val="standard"/>
        <c:varyColors val="0"/>
        <c:ser>
          <c:idx val="1"/>
          <c:order val="0"/>
          <c:tx>
            <c:strRef>
              <c:f>PopEVO!$A$9</c:f>
              <c:strCache>
                <c:ptCount val="1"/>
                <c:pt idx="0">
                  <c:v>65 ans et +</c:v>
                </c:pt>
              </c:strCache>
            </c:strRef>
          </c:tx>
          <c:spPr>
            <a:ln w="38100">
              <a:solidFill>
                <a:srgbClr val="085DAD"/>
              </a:solidFill>
            </a:ln>
          </c:spPr>
          <c:marker>
            <c:symbol val="none"/>
          </c:marker>
          <c:dPt>
            <c:idx val="4"/>
            <c:bubble3D val="0"/>
            <c:spPr>
              <a:ln w="38100">
                <a:noFill/>
              </a:ln>
            </c:spPr>
          </c:dPt>
          <c:dLbls>
            <c:dLbl>
              <c:idx val="1"/>
              <c:delete val="1"/>
            </c:dLbl>
            <c:dLbl>
              <c:idx val="2"/>
              <c:delete val="1"/>
            </c:dLbl>
            <c:dLbl>
              <c:idx val="5"/>
              <c:delete val="1"/>
            </c:dLbl>
            <c:dLbl>
              <c:idx val="6"/>
              <c:delete val="1"/>
            </c:dLbl>
            <c:numFmt formatCode="#,##0.0" sourceLinked="0"/>
            <c:txPr>
              <a:bodyPr/>
              <a:lstStyle/>
              <a:p>
                <a:pPr>
                  <a:defRPr sz="1300" b="1"/>
                </a:pPr>
                <a:endParaRPr lang="fr-FR"/>
              </a:p>
            </c:txPr>
            <c:dLblPos val="t"/>
            <c:showLegendKey val="0"/>
            <c:showVal val="1"/>
            <c:showCatName val="0"/>
            <c:showSerName val="0"/>
            <c:showPercent val="0"/>
            <c:showBubbleSize val="0"/>
            <c:showLeaderLines val="0"/>
          </c:dLbls>
          <c:cat>
            <c:multiLvlStrRef>
              <c:f>PopEVO!$B$6:$I$7</c:f>
              <c:multiLvlStrCache>
                <c:ptCount val="8"/>
                <c:lvl>
                  <c:pt idx="0">
                    <c:v>2018</c:v>
                  </c:pt>
                  <c:pt idx="1">
                    <c:v>2023</c:v>
                  </c:pt>
                  <c:pt idx="2">
                    <c:v>2028</c:v>
                  </c:pt>
                  <c:pt idx="3">
                    <c:v>2033</c:v>
                  </c:pt>
                  <c:pt idx="4">
                    <c:v>2018</c:v>
                  </c:pt>
                  <c:pt idx="5">
                    <c:v>2023</c:v>
                  </c:pt>
                  <c:pt idx="6">
                    <c:v>2028</c:v>
                  </c:pt>
                  <c:pt idx="7">
                    <c:v>2033</c:v>
                  </c:pt>
                </c:lvl>
                <c:lvl>
                  <c:pt idx="0">
                    <c:v>CIUSSS Centre-Ouest</c:v>
                  </c:pt>
                  <c:pt idx="4">
                    <c:v>RSS Montréal</c:v>
                  </c:pt>
                </c:lvl>
              </c:multiLvlStrCache>
            </c:multiLvlStrRef>
          </c:cat>
          <c:val>
            <c:numRef>
              <c:f>PopEVO!$B$9:$I$9</c:f>
              <c:numCache>
                <c:formatCode>0</c:formatCode>
                <c:ptCount val="8"/>
                <c:pt idx="0">
                  <c:v>17.399999999999999</c:v>
                </c:pt>
                <c:pt idx="1">
                  <c:v>18.2</c:v>
                </c:pt>
                <c:pt idx="2">
                  <c:v>19.100000000000001</c:v>
                </c:pt>
                <c:pt idx="3">
                  <c:v>19.899999999999999</c:v>
                </c:pt>
                <c:pt idx="4">
                  <c:v>16.600000000000001</c:v>
                </c:pt>
                <c:pt idx="5">
                  <c:v>17.899999999999999</c:v>
                </c:pt>
                <c:pt idx="6">
                  <c:v>19.399999999999999</c:v>
                </c:pt>
                <c:pt idx="7">
                  <c:v>20.399999999999999</c:v>
                </c:pt>
              </c:numCache>
            </c:numRef>
          </c:val>
          <c:smooth val="0"/>
        </c:ser>
        <c:ser>
          <c:idx val="0"/>
          <c:order val="1"/>
          <c:tx>
            <c:strRef>
              <c:f>PopEVO!$A$8</c:f>
              <c:strCache>
                <c:ptCount val="1"/>
                <c:pt idx="0">
                  <c:v>Moins de 15 ans</c:v>
                </c:pt>
              </c:strCache>
            </c:strRef>
          </c:tx>
          <c:spPr>
            <a:ln w="28575">
              <a:solidFill>
                <a:srgbClr val="8CC739"/>
              </a:solidFill>
            </a:ln>
          </c:spPr>
          <c:marker>
            <c:symbol val="none"/>
          </c:marker>
          <c:dPt>
            <c:idx val="4"/>
            <c:bubble3D val="0"/>
            <c:spPr>
              <a:ln w="28575">
                <a:noFill/>
              </a:ln>
            </c:spPr>
          </c:dPt>
          <c:dLbls>
            <c:dLbl>
              <c:idx val="1"/>
              <c:delete val="1"/>
            </c:dLbl>
            <c:dLbl>
              <c:idx val="2"/>
              <c:delete val="1"/>
            </c:dLbl>
            <c:dLbl>
              <c:idx val="5"/>
              <c:delete val="1"/>
            </c:dLbl>
            <c:dLbl>
              <c:idx val="6"/>
              <c:delete val="1"/>
            </c:dLbl>
            <c:numFmt formatCode="#,##0.0" sourceLinked="0"/>
            <c:txPr>
              <a:bodyPr/>
              <a:lstStyle/>
              <a:p>
                <a:pPr>
                  <a:defRPr sz="1300" b="1"/>
                </a:pPr>
                <a:endParaRPr lang="fr-FR"/>
              </a:p>
            </c:txPr>
            <c:dLblPos val="b"/>
            <c:showLegendKey val="0"/>
            <c:showVal val="1"/>
            <c:showCatName val="0"/>
            <c:showSerName val="0"/>
            <c:showPercent val="0"/>
            <c:showBubbleSize val="0"/>
            <c:showLeaderLines val="0"/>
          </c:dLbls>
          <c:cat>
            <c:multiLvlStrRef>
              <c:f>PopEVO!$B$6:$I$7</c:f>
              <c:multiLvlStrCache>
                <c:ptCount val="8"/>
                <c:lvl>
                  <c:pt idx="0">
                    <c:v>2018</c:v>
                  </c:pt>
                  <c:pt idx="1">
                    <c:v>2023</c:v>
                  </c:pt>
                  <c:pt idx="2">
                    <c:v>2028</c:v>
                  </c:pt>
                  <c:pt idx="3">
                    <c:v>2033</c:v>
                  </c:pt>
                  <c:pt idx="4">
                    <c:v>2018</c:v>
                  </c:pt>
                  <c:pt idx="5">
                    <c:v>2023</c:v>
                  </c:pt>
                  <c:pt idx="6">
                    <c:v>2028</c:v>
                  </c:pt>
                  <c:pt idx="7">
                    <c:v>2033</c:v>
                  </c:pt>
                </c:lvl>
                <c:lvl>
                  <c:pt idx="0">
                    <c:v>CIUSSS Centre-Ouest</c:v>
                  </c:pt>
                  <c:pt idx="4">
                    <c:v>RSS Montréal</c:v>
                  </c:pt>
                </c:lvl>
              </c:multiLvlStrCache>
            </c:multiLvlStrRef>
          </c:cat>
          <c:val>
            <c:numRef>
              <c:f>PopEVO!$B$8:$I$8</c:f>
              <c:numCache>
                <c:formatCode>0</c:formatCode>
                <c:ptCount val="8"/>
                <c:pt idx="0">
                  <c:v>15.6</c:v>
                </c:pt>
                <c:pt idx="1">
                  <c:v>16.100000000000001</c:v>
                </c:pt>
                <c:pt idx="2">
                  <c:v>16.2</c:v>
                </c:pt>
                <c:pt idx="3">
                  <c:v>15.9</c:v>
                </c:pt>
                <c:pt idx="4">
                  <c:v>15.6</c:v>
                </c:pt>
                <c:pt idx="5">
                  <c:v>16.100000000000001</c:v>
                </c:pt>
                <c:pt idx="6">
                  <c:v>16</c:v>
                </c:pt>
                <c:pt idx="7">
                  <c:v>15.6</c:v>
                </c:pt>
              </c:numCache>
            </c:numRef>
          </c:val>
          <c:smooth val="0"/>
        </c:ser>
        <c:ser>
          <c:idx val="2"/>
          <c:order val="2"/>
          <c:tx>
            <c:strRef>
              <c:f>PopEVO!$A$10</c:f>
              <c:strCache>
                <c:ptCount val="1"/>
                <c:pt idx="0">
                  <c:v>75 ans et +</c:v>
                </c:pt>
              </c:strCache>
            </c:strRef>
          </c:tx>
          <c:spPr>
            <a:ln w="38100">
              <a:solidFill>
                <a:srgbClr val="21BEDE"/>
              </a:solidFill>
            </a:ln>
          </c:spPr>
          <c:marker>
            <c:symbol val="none"/>
          </c:marker>
          <c:dPt>
            <c:idx val="4"/>
            <c:bubble3D val="0"/>
            <c:spPr>
              <a:ln w="38100">
                <a:noFill/>
              </a:ln>
            </c:spPr>
          </c:dPt>
          <c:dLbls>
            <c:dLbl>
              <c:idx val="1"/>
              <c:delete val="1"/>
            </c:dLbl>
            <c:dLbl>
              <c:idx val="2"/>
              <c:delete val="1"/>
            </c:dLbl>
            <c:dLbl>
              <c:idx val="5"/>
              <c:delete val="1"/>
            </c:dLbl>
            <c:dLbl>
              <c:idx val="6"/>
              <c:delete val="1"/>
            </c:dLbl>
            <c:numFmt formatCode="#,##0.0" sourceLinked="0"/>
            <c:txPr>
              <a:bodyPr/>
              <a:lstStyle/>
              <a:p>
                <a:pPr>
                  <a:defRPr sz="1300" b="1"/>
                </a:pPr>
                <a:endParaRPr lang="fr-FR"/>
              </a:p>
            </c:txPr>
            <c:dLblPos val="b"/>
            <c:showLegendKey val="0"/>
            <c:showVal val="1"/>
            <c:showCatName val="0"/>
            <c:showSerName val="0"/>
            <c:showPercent val="0"/>
            <c:showBubbleSize val="0"/>
            <c:showLeaderLines val="0"/>
          </c:dLbls>
          <c:cat>
            <c:multiLvlStrRef>
              <c:f>PopEVO!$B$6:$I$7</c:f>
              <c:multiLvlStrCache>
                <c:ptCount val="8"/>
                <c:lvl>
                  <c:pt idx="0">
                    <c:v>2018</c:v>
                  </c:pt>
                  <c:pt idx="1">
                    <c:v>2023</c:v>
                  </c:pt>
                  <c:pt idx="2">
                    <c:v>2028</c:v>
                  </c:pt>
                  <c:pt idx="3">
                    <c:v>2033</c:v>
                  </c:pt>
                  <c:pt idx="4">
                    <c:v>2018</c:v>
                  </c:pt>
                  <c:pt idx="5">
                    <c:v>2023</c:v>
                  </c:pt>
                  <c:pt idx="6">
                    <c:v>2028</c:v>
                  </c:pt>
                  <c:pt idx="7">
                    <c:v>2033</c:v>
                  </c:pt>
                </c:lvl>
                <c:lvl>
                  <c:pt idx="0">
                    <c:v>CIUSSS Centre-Ouest</c:v>
                  </c:pt>
                  <c:pt idx="4">
                    <c:v>RSS Montréal</c:v>
                  </c:pt>
                </c:lvl>
              </c:multiLvlStrCache>
            </c:multiLvlStrRef>
          </c:cat>
          <c:val>
            <c:numRef>
              <c:f>PopEVO!$B$10:$I$10</c:f>
              <c:numCache>
                <c:formatCode>0</c:formatCode>
                <c:ptCount val="8"/>
                <c:pt idx="0">
                  <c:v>8.6999999999999993</c:v>
                </c:pt>
                <c:pt idx="1">
                  <c:v>9.4</c:v>
                </c:pt>
                <c:pt idx="2">
                  <c:v>10.3</c:v>
                </c:pt>
                <c:pt idx="3">
                  <c:v>11.2</c:v>
                </c:pt>
                <c:pt idx="4">
                  <c:v>8</c:v>
                </c:pt>
                <c:pt idx="5">
                  <c:v>8.6999999999999993</c:v>
                </c:pt>
                <c:pt idx="6">
                  <c:v>9.6999999999999993</c:v>
                </c:pt>
                <c:pt idx="7">
                  <c:v>10.9</c:v>
                </c:pt>
              </c:numCache>
            </c:numRef>
          </c:val>
          <c:smooth val="0"/>
        </c:ser>
        <c:dLbls>
          <c:showLegendKey val="0"/>
          <c:showVal val="0"/>
          <c:showCatName val="0"/>
          <c:showSerName val="0"/>
          <c:showPercent val="0"/>
          <c:showBubbleSize val="0"/>
        </c:dLbls>
        <c:marker val="1"/>
        <c:smooth val="0"/>
        <c:axId val="229563008"/>
        <c:axId val="151064960"/>
      </c:lineChart>
      <c:catAx>
        <c:axId val="229563008"/>
        <c:scaling>
          <c:orientation val="minMax"/>
        </c:scaling>
        <c:delete val="0"/>
        <c:axPos val="b"/>
        <c:majorTickMark val="none"/>
        <c:minorTickMark val="none"/>
        <c:tickLblPos val="low"/>
        <c:txPr>
          <a:bodyPr/>
          <a:lstStyle/>
          <a:p>
            <a:pPr>
              <a:defRPr sz="1300" b="1"/>
            </a:pPr>
            <a:endParaRPr lang="fr-FR"/>
          </a:p>
        </c:txPr>
        <c:crossAx val="151064960"/>
        <c:crosses val="autoZero"/>
        <c:auto val="1"/>
        <c:lblAlgn val="ctr"/>
        <c:lblOffset val="100"/>
        <c:noMultiLvlLbl val="0"/>
      </c:catAx>
      <c:valAx>
        <c:axId val="151064960"/>
        <c:scaling>
          <c:orientation val="minMax"/>
          <c:max val="26"/>
          <c:min val="0"/>
        </c:scaling>
        <c:delete val="0"/>
        <c:axPos val="l"/>
        <c:majorGridlines/>
        <c:title>
          <c:tx>
            <c:rich>
              <a:bodyPr rot="0" vert="horz"/>
              <a:lstStyle/>
              <a:p>
                <a:pPr>
                  <a:defRPr sz="1300"/>
                </a:pPr>
                <a:r>
                  <a:rPr lang="en-US" sz="1300"/>
                  <a:t>%</a:t>
                </a:r>
              </a:p>
            </c:rich>
          </c:tx>
          <c:overlay val="0"/>
        </c:title>
        <c:numFmt formatCode="0" sourceLinked="1"/>
        <c:majorTickMark val="out"/>
        <c:minorTickMark val="none"/>
        <c:tickLblPos val="nextTo"/>
        <c:txPr>
          <a:bodyPr/>
          <a:lstStyle/>
          <a:p>
            <a:pPr>
              <a:defRPr sz="1300"/>
            </a:pPr>
            <a:endParaRPr lang="fr-FR"/>
          </a:p>
        </c:txPr>
        <c:crossAx val="229563008"/>
        <c:crosses val="autoZero"/>
        <c:crossBetween val="between"/>
      </c:valAx>
    </c:plotArea>
    <c:legend>
      <c:legendPos val="b"/>
      <c:layout>
        <c:manualLayout>
          <c:xMode val="edge"/>
          <c:yMode val="edge"/>
          <c:x val="0.17678827160493826"/>
          <c:y val="0.76818251028806572"/>
          <c:w val="0.64250370370370369"/>
          <c:h val="5.6735185185185187E-2"/>
        </c:manualLayout>
      </c:layout>
      <c:overlay val="0"/>
      <c:txPr>
        <a:bodyPr/>
        <a:lstStyle/>
        <a:p>
          <a:pPr>
            <a:defRPr sz="1300"/>
          </a:pPr>
          <a:endParaRPr lang="fr-FR"/>
        </a:p>
      </c:txPr>
    </c:legend>
    <c:plotVisOnly val="1"/>
    <c:dispBlanksAs val="gap"/>
    <c:showDLblsOverMax val="0"/>
  </c:chart>
  <c:spPr>
    <a:ln>
      <a:noFill/>
    </a:ln>
  </c:sp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1"/>
              <c:tx>
                <c:rich>
                  <a:bodyPr/>
                  <a:lstStyle/>
                  <a:p>
                    <a:r>
                      <a:rPr lang="en-US" smtClean="0"/>
                      <a:t>24,2</a:t>
                    </a:r>
                  </a:p>
                  <a:p>
                    <a:r>
                      <a:rPr lang="en-US" smtClean="0"/>
                      <a:t>(+)</a:t>
                    </a:r>
                    <a:endParaRPr lang="en-US"/>
                  </a:p>
                </c:rich>
              </c:tx>
              <c:dLblPos val="inEnd"/>
              <c:showLegendKey val="0"/>
              <c:showVal val="1"/>
              <c:showCatName val="0"/>
              <c:showSerName val="0"/>
              <c:showPercent val="0"/>
              <c:showBubbleSize val="0"/>
            </c:dLbl>
            <c:dLbl>
              <c:idx val="2"/>
              <c:tx>
                <c:rich>
                  <a:bodyPr/>
                  <a:lstStyle/>
                  <a:p>
                    <a:r>
                      <a:rPr lang="en-US" smtClean="0"/>
                      <a:t>21,4</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5"/>
              <c:tx>
                <c:rich>
                  <a:bodyPr/>
                  <a:lstStyle/>
                  <a:p>
                    <a:r>
                      <a:rPr lang="en-US" smtClean="0"/>
                      <a:t>21,4</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24,2</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(Cancer!$E$3,Cancer!$W$3,Cancer!$Z$3,Cancer!$BA$7,Cancer!$BA$3,Cancer!$BB$4,Cancer!$BC$4)</c:f>
              <c:strCache>
                <c:ptCount val="7"/>
                <c:pt idx="0">
                  <c:v>CIUSSS
Centre-Ouest</c:v>
                </c:pt>
                <c:pt idx="1">
                  <c:v>RLS CAV</c:v>
                </c:pt>
                <c:pt idx="2">
                  <c:v>RLS MON</c:v>
                </c:pt>
                <c:pt idx="4">
                  <c:v>RSS 
Montréal</c:v>
                </c:pt>
                <c:pt idx="5">
                  <c:v>RLS min</c:v>
                </c:pt>
                <c:pt idx="6">
                  <c:v>RLS max</c:v>
                </c:pt>
              </c:strCache>
            </c:strRef>
          </c:cat>
          <c:val>
            <c:numRef>
              <c:f>(Cancer!$E$5,Cancer!$W$5,Cancer!$Z$5,Cancer!$BA$7,Cancer!$BA$5,Cancer!$BB$5,Cancer!$BC$5)</c:f>
              <c:numCache>
                <c:formatCode>0.0</c:formatCode>
                <c:ptCount val="7"/>
                <c:pt idx="0">
                  <c:v>22.450711220140501</c:v>
                </c:pt>
                <c:pt idx="1">
                  <c:v>24.2496552604028</c:v>
                </c:pt>
                <c:pt idx="2">
                  <c:v>21.381139000969998</c:v>
                </c:pt>
                <c:pt idx="4">
                  <c:v>22.7</c:v>
                </c:pt>
                <c:pt idx="5">
                  <c:v>21.381139000969998</c:v>
                </c:pt>
                <c:pt idx="6">
                  <c:v>24.2496552604028</c:v>
                </c:pt>
              </c:numCache>
            </c:numRef>
          </c:val>
        </c:ser>
        <c:dLbls>
          <c:dLblPos val="outEnd"/>
          <c:showLegendKey val="0"/>
          <c:showVal val="1"/>
          <c:showCatName val="0"/>
          <c:showSerName val="0"/>
          <c:showPercent val="0"/>
          <c:showBubbleSize val="0"/>
        </c:dLbls>
        <c:gapWidth val="100"/>
        <c:axId val="162075776"/>
        <c:axId val="162110464"/>
      </c:barChart>
      <c:catAx>
        <c:axId val="162075776"/>
        <c:scaling>
          <c:orientation val="minMax"/>
        </c:scaling>
        <c:delete val="0"/>
        <c:axPos val="b"/>
        <c:majorTickMark val="out"/>
        <c:minorTickMark val="none"/>
        <c:tickLblPos val="nextTo"/>
        <c:txPr>
          <a:bodyPr/>
          <a:lstStyle/>
          <a:p>
            <a:pPr>
              <a:defRPr sz="1200"/>
            </a:pPr>
            <a:endParaRPr lang="fr-FR"/>
          </a:p>
        </c:txPr>
        <c:crossAx val="162110464"/>
        <c:crosses val="autoZero"/>
        <c:auto val="1"/>
        <c:lblAlgn val="ctr"/>
        <c:lblOffset val="100"/>
        <c:noMultiLvlLbl val="0"/>
      </c:catAx>
      <c:valAx>
        <c:axId val="162110464"/>
        <c:scaling>
          <c:orientation val="minMax"/>
          <c:min val="0"/>
        </c:scaling>
        <c:delete val="0"/>
        <c:axPos val="l"/>
        <c:title>
          <c:tx>
            <c:rich>
              <a:bodyPr rot="-5400000" vert="horz"/>
              <a:lstStyle/>
              <a:p>
                <a:pPr>
                  <a:defRPr/>
                </a:pPr>
                <a:r>
                  <a:rPr lang="en-US"/>
                  <a:t>Prévalence ajustée (p. 1000)</a:t>
                </a:r>
              </a:p>
            </c:rich>
          </c:tx>
          <c:overlay val="0"/>
        </c:title>
        <c:numFmt formatCode="0.0" sourceLinked="1"/>
        <c:majorTickMark val="out"/>
        <c:minorTickMark val="none"/>
        <c:tickLblPos val="nextTo"/>
        <c:txPr>
          <a:bodyPr/>
          <a:lstStyle/>
          <a:p>
            <a:pPr>
              <a:defRPr sz="1100"/>
            </a:pPr>
            <a:endParaRPr lang="fr-FR"/>
          </a:p>
        </c:txPr>
        <c:crossAx val="162075776"/>
        <c:crosses val="autoZero"/>
        <c:crossBetween val="between"/>
      </c:valAx>
    </c:plotArea>
    <c:plotVisOnly val="1"/>
    <c:dispBlanksAs val="gap"/>
    <c:showDLblsOverMax val="0"/>
  </c:chart>
  <c:spPr>
    <a:ln>
      <a:noFill/>
    </a:ln>
  </c:sp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0"/>
              <c:tx>
                <c:rich>
                  <a:bodyPr/>
                  <a:lstStyle/>
                  <a:p>
                    <a:r>
                      <a:rPr lang="en-US" smtClean="0"/>
                      <a:t>579</a:t>
                    </a:r>
                  </a:p>
                  <a:p>
                    <a:r>
                      <a:rPr lang="en-US" smtClean="0"/>
                      <a:t>(-)</a:t>
                    </a:r>
                    <a:endParaRPr lang="en-US"/>
                  </a:p>
                </c:rich>
              </c:tx>
              <c:dLblPos val="inEnd"/>
              <c:showLegendKey val="0"/>
              <c:showVal val="1"/>
              <c:showCatName val="0"/>
              <c:showSerName val="0"/>
              <c:showPercent val="0"/>
              <c:showBubbleSize val="0"/>
            </c:dLbl>
            <c:dLbl>
              <c:idx val="1"/>
              <c:tx>
                <c:rich>
                  <a:bodyPr/>
                  <a:lstStyle/>
                  <a:p>
                    <a:r>
                      <a:rPr lang="en-US" smtClean="0"/>
                      <a:t>597</a:t>
                    </a:r>
                  </a:p>
                  <a:p>
                    <a:r>
                      <a:rPr lang="en-US" smtClean="0"/>
                      <a:t>(-)</a:t>
                    </a:r>
                    <a:endParaRPr lang="en-US"/>
                  </a:p>
                </c:rich>
              </c:tx>
              <c:dLblPos val="inEnd"/>
              <c:showLegendKey val="0"/>
              <c:showVal val="1"/>
              <c:showCatName val="0"/>
              <c:showSerName val="0"/>
              <c:showPercent val="0"/>
              <c:showBubbleSize val="0"/>
            </c:dLbl>
            <c:dLbl>
              <c:idx val="2"/>
              <c:tx>
                <c:rich>
                  <a:bodyPr/>
                  <a:lstStyle/>
                  <a:p>
                    <a:r>
                      <a:rPr lang="en-US" smtClean="0"/>
                      <a:t>567</a:t>
                    </a:r>
                  </a:p>
                  <a:p>
                    <a:r>
                      <a:rPr lang="en-US" smtClean="0"/>
                      <a:t>(-)</a:t>
                    </a:r>
                    <a:endParaRPr lang="en-US"/>
                  </a:p>
                </c:rich>
              </c:tx>
              <c:dLblPos val="inEnd"/>
              <c:showLegendKey val="0"/>
              <c:showVal val="1"/>
              <c:showCatName val="0"/>
              <c:showSerName val="0"/>
              <c:showPercent val="0"/>
              <c:showBubbleSize val="0"/>
            </c:dLbl>
            <c:dLbl>
              <c:idx val="5"/>
              <c:tx>
                <c:rich>
                  <a:bodyPr/>
                  <a:lstStyle/>
                  <a:p>
                    <a:r>
                      <a:rPr lang="en-US" smtClean="0"/>
                      <a:t>567</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793</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(Hosp!$E$3,Hosp!$W$3,Hosp!$Z$3,Hosp!$BA$9,Hosp!$BA$3,Hosp!$BB$4,Hosp!$BC$4)</c:f>
              <c:strCache>
                <c:ptCount val="7"/>
                <c:pt idx="0">
                  <c:v>CIUSSS
Centre-Ouest</c:v>
                </c:pt>
                <c:pt idx="1">
                  <c:v>RLS CAV</c:v>
                </c:pt>
                <c:pt idx="2">
                  <c:v>RLS MON</c:v>
                </c:pt>
                <c:pt idx="4">
                  <c:v>RSS 
Montréal</c:v>
                </c:pt>
                <c:pt idx="5">
                  <c:v>RLS min</c:v>
                </c:pt>
                <c:pt idx="6">
                  <c:v>RLS max</c:v>
                </c:pt>
              </c:strCache>
            </c:strRef>
          </c:cat>
          <c:val>
            <c:numRef>
              <c:f>(Hosp!$E$5,Hosp!$W$5,Hosp!$Z$5,Hosp!$BA$9,Hosp!$BA$5,Hosp!$BB$5,Hosp!$BC$5)</c:f>
              <c:numCache>
                <c:formatCode>0</c:formatCode>
                <c:ptCount val="7"/>
                <c:pt idx="0">
                  <c:v>578.947911787782</c:v>
                </c:pt>
                <c:pt idx="1">
                  <c:v>597.48704705025705</c:v>
                </c:pt>
                <c:pt idx="2">
                  <c:v>567.04015797022601</c:v>
                </c:pt>
                <c:pt idx="4">
                  <c:v>702.09159341636905</c:v>
                </c:pt>
                <c:pt idx="5">
                  <c:v>567.04015797022601</c:v>
                </c:pt>
                <c:pt idx="6">
                  <c:v>793.37052886635001</c:v>
                </c:pt>
              </c:numCache>
            </c:numRef>
          </c:val>
        </c:ser>
        <c:dLbls>
          <c:dLblPos val="outEnd"/>
          <c:showLegendKey val="0"/>
          <c:showVal val="1"/>
          <c:showCatName val="0"/>
          <c:showSerName val="0"/>
          <c:showPercent val="0"/>
          <c:showBubbleSize val="0"/>
        </c:dLbls>
        <c:gapWidth val="100"/>
        <c:axId val="164848000"/>
        <c:axId val="164858112"/>
      </c:barChart>
      <c:catAx>
        <c:axId val="164848000"/>
        <c:scaling>
          <c:orientation val="minMax"/>
        </c:scaling>
        <c:delete val="0"/>
        <c:axPos val="b"/>
        <c:majorTickMark val="out"/>
        <c:minorTickMark val="none"/>
        <c:tickLblPos val="nextTo"/>
        <c:txPr>
          <a:bodyPr/>
          <a:lstStyle/>
          <a:p>
            <a:pPr>
              <a:defRPr sz="1200"/>
            </a:pPr>
            <a:endParaRPr lang="fr-FR"/>
          </a:p>
        </c:txPr>
        <c:crossAx val="164858112"/>
        <c:crosses val="autoZero"/>
        <c:auto val="1"/>
        <c:lblAlgn val="ctr"/>
        <c:lblOffset val="100"/>
        <c:noMultiLvlLbl val="0"/>
      </c:catAx>
      <c:valAx>
        <c:axId val="164858112"/>
        <c:scaling>
          <c:orientation val="minMax"/>
        </c:scaling>
        <c:delete val="0"/>
        <c:axPos val="l"/>
        <c:title>
          <c:tx>
            <c:rich>
              <a:bodyPr rot="-5400000" vert="horz"/>
              <a:lstStyle/>
              <a:p>
                <a:pPr>
                  <a:defRPr/>
                </a:pPr>
                <a:r>
                  <a:rPr lang="fr-CA" dirty="0" smtClean="0"/>
                  <a:t>Taux ajusté (p. 10 000)</a:t>
                </a:r>
              </a:p>
            </c:rich>
          </c:tx>
          <c:overlay val="0"/>
        </c:title>
        <c:numFmt formatCode="0" sourceLinked="1"/>
        <c:majorTickMark val="out"/>
        <c:minorTickMark val="none"/>
        <c:tickLblPos val="nextTo"/>
        <c:txPr>
          <a:bodyPr/>
          <a:lstStyle/>
          <a:p>
            <a:pPr>
              <a:defRPr sz="1100"/>
            </a:pPr>
            <a:endParaRPr lang="fr-FR"/>
          </a:p>
        </c:txPr>
        <c:crossAx val="164848000"/>
        <c:crosses val="autoZero"/>
        <c:crossBetween val="between"/>
      </c:valAx>
    </c:plotArea>
    <c:plotVisOnly val="1"/>
    <c:dispBlanksAs val="gap"/>
    <c:showDLblsOverMax val="0"/>
  </c:chart>
  <c:spPr>
    <a:ln>
      <a:noFill/>
    </a:ln>
  </c:sp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2"/>
              <c:tx>
                <c:rich>
                  <a:bodyPr/>
                  <a:lstStyle/>
                  <a:p>
                    <a:r>
                      <a:rPr lang="en-US" smtClean="0"/>
                      <a:t>3,7</a:t>
                    </a:r>
                    <a:r>
                      <a:rPr lang="en-US" sz="1500" b="1" i="0" u="none" strike="noStrike" baseline="0" smtClean="0">
                        <a:effectLst/>
                      </a:rPr>
                      <a:t>*</a:t>
                    </a:r>
                    <a:endParaRPr lang="en-US"/>
                  </a:p>
                </c:rich>
              </c:tx>
              <c:dLblPos val="inEnd"/>
              <c:showLegendKey val="0"/>
              <c:showVal val="1"/>
              <c:showCatName val="0"/>
              <c:showSerName val="0"/>
              <c:showPercent val="0"/>
              <c:showBubbleSize val="0"/>
            </c:dLbl>
            <c:dLbl>
              <c:idx val="5"/>
              <c:tx>
                <c:rich>
                  <a:bodyPr/>
                  <a:lstStyle/>
                  <a:p>
                    <a:r>
                      <a:rPr lang="en-US" smtClean="0"/>
                      <a:t>3,6</a:t>
                    </a:r>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(Sant_0!$E$3;Sant_0!$W$3;Sant_0!$Z$3;Sant_0!$BA$8;Sant_0!$BA$3;Sant_0!$BB$4;Sant_0!$BC$4)</c:f>
              <c:strCache>
                <c:ptCount val="7"/>
                <c:pt idx="0">
                  <c:v>CIUSSS
Centre-Ouest</c:v>
                </c:pt>
                <c:pt idx="1">
                  <c:v>RLS CAV</c:v>
                </c:pt>
                <c:pt idx="2">
                  <c:v>RLS MON</c:v>
                </c:pt>
                <c:pt idx="4">
                  <c:v>RSS 
Montréal</c:v>
                </c:pt>
                <c:pt idx="5">
                  <c:v>RLS min</c:v>
                </c:pt>
                <c:pt idx="6">
                  <c:v>RLS max</c:v>
                </c:pt>
              </c:strCache>
            </c:strRef>
          </c:cat>
          <c:val>
            <c:numRef>
              <c:f>(Sant_0!$E$5;Sant_0!$W$5;Sant_0!$Z$5;Sant_0!$BA$8;Sant_0!$BA$5;Sant_0!$BB$5;Sant_0!$BC$5)</c:f>
              <c:numCache>
                <c:formatCode>0.0</c:formatCode>
                <c:ptCount val="7"/>
                <c:pt idx="0">
                  <c:v>4.3</c:v>
                </c:pt>
                <c:pt idx="1">
                  <c:v>5.5</c:v>
                </c:pt>
                <c:pt idx="2">
                  <c:v>3.7</c:v>
                </c:pt>
                <c:pt idx="4">
                  <c:v>5.0999999999999996</c:v>
                </c:pt>
                <c:pt idx="5">
                  <c:v>3.6</c:v>
                </c:pt>
                <c:pt idx="6">
                  <c:v>6.7</c:v>
                </c:pt>
              </c:numCache>
            </c:numRef>
          </c:val>
        </c:ser>
        <c:dLbls>
          <c:dLblPos val="outEnd"/>
          <c:showLegendKey val="0"/>
          <c:showVal val="1"/>
          <c:showCatName val="0"/>
          <c:showSerName val="0"/>
          <c:showPercent val="0"/>
          <c:showBubbleSize val="0"/>
        </c:dLbls>
        <c:gapWidth val="100"/>
        <c:axId val="163458048"/>
        <c:axId val="163505280"/>
      </c:barChart>
      <c:catAx>
        <c:axId val="163458048"/>
        <c:scaling>
          <c:orientation val="minMax"/>
        </c:scaling>
        <c:delete val="0"/>
        <c:axPos val="b"/>
        <c:majorTickMark val="out"/>
        <c:minorTickMark val="none"/>
        <c:tickLblPos val="nextTo"/>
        <c:txPr>
          <a:bodyPr/>
          <a:lstStyle/>
          <a:p>
            <a:pPr>
              <a:defRPr sz="1200"/>
            </a:pPr>
            <a:endParaRPr lang="fr-FR"/>
          </a:p>
        </c:txPr>
        <c:crossAx val="163505280"/>
        <c:crosses val="autoZero"/>
        <c:auto val="1"/>
        <c:lblAlgn val="ctr"/>
        <c:lblOffset val="100"/>
        <c:noMultiLvlLbl val="0"/>
      </c:catAx>
      <c:valAx>
        <c:axId val="163505280"/>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63458048"/>
        <c:crosses val="autoZero"/>
        <c:crossBetween val="between"/>
      </c:valAx>
    </c:plotArea>
    <c:plotVisOnly val="1"/>
    <c:dispBlanksAs val="gap"/>
    <c:showDLblsOverMax val="0"/>
  </c:chart>
  <c:spPr>
    <a:ln>
      <a:noFill/>
    </a:ln>
  </c:sp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0"/>
              <c:tx>
                <c:rich>
                  <a:bodyPr/>
                  <a:lstStyle/>
                  <a:p>
                    <a:r>
                      <a:rPr lang="en-US" smtClean="0"/>
                      <a:t>9,8</a:t>
                    </a:r>
                  </a:p>
                  <a:p>
                    <a:r>
                      <a:rPr lang="en-US" smtClean="0"/>
                      <a:t>(-)</a:t>
                    </a:r>
                    <a:endParaRPr lang="en-US"/>
                  </a:p>
                </c:rich>
              </c:tx>
              <c:dLblPos val="inEnd"/>
              <c:showLegendKey val="0"/>
              <c:showVal val="1"/>
              <c:showCatName val="0"/>
              <c:showSerName val="0"/>
              <c:showPercent val="0"/>
              <c:showBubbleSize val="0"/>
            </c:dLbl>
            <c:dLbl>
              <c:idx val="1"/>
              <c:tx>
                <c:rich>
                  <a:bodyPr/>
                  <a:lstStyle/>
                  <a:p>
                    <a:r>
                      <a:rPr lang="en-US" smtClean="0"/>
                      <a:t>11,1</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2"/>
              <c:tx>
                <c:rich>
                  <a:bodyPr/>
                  <a:lstStyle/>
                  <a:p>
                    <a:r>
                      <a:rPr lang="en-US" smtClean="0"/>
                      <a:t>9,1</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5"/>
              <c:tx>
                <c:rich>
                  <a:bodyPr/>
                  <a:lstStyle/>
                  <a:p>
                    <a:r>
                      <a:rPr lang="en-US" smtClean="0"/>
                      <a:t>8,7</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12,0</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(Sant_2!$E$3;Sant_2!$W$3;Sant_2!$Z$3;Sant_2!$BA$8;Sant_2!$BA$3;Sant_2!$BB$4;Sant_2!$BC$4)</c:f>
              <c:strCache>
                <c:ptCount val="7"/>
                <c:pt idx="0">
                  <c:v>CIUSSS
Centre-Ouest</c:v>
                </c:pt>
                <c:pt idx="1">
                  <c:v>RLS CAV</c:v>
                </c:pt>
                <c:pt idx="2">
                  <c:v>RLS MON</c:v>
                </c:pt>
                <c:pt idx="4">
                  <c:v>RSS 
Montréal</c:v>
                </c:pt>
                <c:pt idx="5">
                  <c:v>RLS min</c:v>
                </c:pt>
                <c:pt idx="6">
                  <c:v>RLS max</c:v>
                </c:pt>
              </c:strCache>
            </c:strRef>
          </c:cat>
          <c:val>
            <c:numRef>
              <c:f>(Sant_2!$E$5;Sant_2!$W$5;Sant_2!$Z$5;Sant_2!$BA$8;Sant_2!$BA$5;Sant_2!$BB$5;Sant_2!$BC$5)</c:f>
              <c:numCache>
                <c:formatCode>0.0</c:formatCode>
                <c:ptCount val="7"/>
                <c:pt idx="0">
                  <c:v>9.8000000000000007</c:v>
                </c:pt>
                <c:pt idx="1">
                  <c:v>11.1</c:v>
                </c:pt>
                <c:pt idx="2">
                  <c:v>9.1</c:v>
                </c:pt>
                <c:pt idx="4">
                  <c:v>10.6</c:v>
                </c:pt>
                <c:pt idx="5">
                  <c:v>8.6999999999999993</c:v>
                </c:pt>
                <c:pt idx="6">
                  <c:v>12</c:v>
                </c:pt>
              </c:numCache>
            </c:numRef>
          </c:val>
        </c:ser>
        <c:dLbls>
          <c:dLblPos val="outEnd"/>
          <c:showLegendKey val="0"/>
          <c:showVal val="1"/>
          <c:showCatName val="0"/>
          <c:showSerName val="0"/>
          <c:showPercent val="0"/>
          <c:showBubbleSize val="0"/>
        </c:dLbls>
        <c:gapWidth val="100"/>
        <c:axId val="164572160"/>
        <c:axId val="164623488"/>
      </c:barChart>
      <c:catAx>
        <c:axId val="164572160"/>
        <c:scaling>
          <c:orientation val="minMax"/>
        </c:scaling>
        <c:delete val="0"/>
        <c:axPos val="b"/>
        <c:majorTickMark val="out"/>
        <c:minorTickMark val="none"/>
        <c:tickLblPos val="nextTo"/>
        <c:txPr>
          <a:bodyPr/>
          <a:lstStyle/>
          <a:p>
            <a:pPr>
              <a:defRPr sz="1200"/>
            </a:pPr>
            <a:endParaRPr lang="fr-FR"/>
          </a:p>
        </c:txPr>
        <c:crossAx val="164623488"/>
        <c:crosses val="autoZero"/>
        <c:auto val="1"/>
        <c:lblAlgn val="ctr"/>
        <c:lblOffset val="100"/>
        <c:noMultiLvlLbl val="0"/>
      </c:catAx>
      <c:valAx>
        <c:axId val="164623488"/>
        <c:scaling>
          <c:orientation val="minMax"/>
        </c:scaling>
        <c:delete val="0"/>
        <c:axPos val="l"/>
        <c:title>
          <c:tx>
            <c:rich>
              <a:bodyPr rot="-5400000" vert="horz"/>
              <a:lstStyle/>
              <a:p>
                <a:pPr>
                  <a:defRPr/>
                </a:pPr>
                <a:r>
                  <a:rPr lang="fr-CA" dirty="0" smtClean="0"/>
                  <a:t>Prévalence ajustée (%)</a:t>
                </a:r>
                <a:endParaRPr lang="fr-CA" dirty="0"/>
              </a:p>
            </c:rich>
          </c:tx>
          <c:overlay val="0"/>
        </c:title>
        <c:numFmt formatCode="0.0" sourceLinked="1"/>
        <c:majorTickMark val="out"/>
        <c:minorTickMark val="none"/>
        <c:tickLblPos val="nextTo"/>
        <c:txPr>
          <a:bodyPr/>
          <a:lstStyle/>
          <a:p>
            <a:pPr>
              <a:defRPr sz="1100"/>
            </a:pPr>
            <a:endParaRPr lang="fr-FR"/>
          </a:p>
        </c:txPr>
        <c:crossAx val="164572160"/>
        <c:crosses val="autoZero"/>
        <c:crossBetween val="between"/>
      </c:valAx>
    </c:plotArea>
    <c:plotVisOnly val="1"/>
    <c:dispBlanksAs val="gap"/>
    <c:showDLblsOverMax val="0"/>
  </c:chart>
  <c:spPr>
    <a:ln>
      <a:noFill/>
    </a:ln>
  </c:sp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0"/>
              <c:tx>
                <c:rich>
                  <a:bodyPr/>
                  <a:lstStyle/>
                  <a:p>
                    <a:r>
                      <a:rPr lang="en-US" smtClean="0"/>
                      <a:t>7,3</a:t>
                    </a:r>
                  </a:p>
                  <a:p>
                    <a:r>
                      <a:rPr lang="en-US" smtClean="0"/>
                      <a:t>(-)</a:t>
                    </a:r>
                    <a:endParaRPr lang="en-US"/>
                  </a:p>
                </c:rich>
              </c:tx>
              <c:dLblPos val="inEnd"/>
              <c:showLegendKey val="0"/>
              <c:showVal val="1"/>
              <c:showCatName val="0"/>
              <c:showSerName val="0"/>
              <c:showPercent val="0"/>
              <c:showBubbleSize val="0"/>
            </c:dLbl>
            <c:dLbl>
              <c:idx val="1"/>
              <c:tx>
                <c:rich>
                  <a:bodyPr/>
                  <a:lstStyle/>
                  <a:p>
                    <a:r>
                      <a:rPr lang="en-US" smtClean="0"/>
                      <a:t>6,8</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2"/>
              <c:tx>
                <c:rich>
                  <a:bodyPr/>
                  <a:lstStyle/>
                  <a:p>
                    <a:r>
                      <a:rPr lang="en-US" smtClean="0"/>
                      <a:t>7,7</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5"/>
              <c:tx>
                <c:rich>
                  <a:bodyPr/>
                  <a:lstStyle/>
                  <a:p>
                    <a:r>
                      <a:rPr lang="en-US" smtClean="0"/>
                      <a:t>6,8</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18,2</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(Mort3!$E$3;Mort3!$W$3;Mort3!$Z$3;Mort3!$BA$8;Mort3!$BA$3;Mort3!$BB$4;Mort3!$BC$4)</c:f>
              <c:strCache>
                <c:ptCount val="7"/>
                <c:pt idx="0">
                  <c:v>CIUSSS
Centre-Ouest</c:v>
                </c:pt>
                <c:pt idx="1">
                  <c:v>RLS CAV</c:v>
                </c:pt>
                <c:pt idx="2">
                  <c:v>RLS MON</c:v>
                </c:pt>
                <c:pt idx="4">
                  <c:v>RSS 
Montréal</c:v>
                </c:pt>
                <c:pt idx="5">
                  <c:v>RLS min</c:v>
                </c:pt>
                <c:pt idx="6">
                  <c:v>RLS max</c:v>
                </c:pt>
              </c:strCache>
            </c:strRef>
          </c:cat>
          <c:val>
            <c:numRef>
              <c:f>(Mort3!$E$6;Mort3!$W$6;Mort3!$Z$6;Mort3!$BA$8;Mort3!$BA$6;Mort3!$BB$6;Mort3!$BC$6)</c:f>
              <c:numCache>
                <c:formatCode>0.0</c:formatCode>
                <c:ptCount val="7"/>
                <c:pt idx="0">
                  <c:v>7.3</c:v>
                </c:pt>
                <c:pt idx="1">
                  <c:v>6.8</c:v>
                </c:pt>
                <c:pt idx="2">
                  <c:v>7.7</c:v>
                </c:pt>
                <c:pt idx="4">
                  <c:v>10.7</c:v>
                </c:pt>
                <c:pt idx="5">
                  <c:v>6.8</c:v>
                </c:pt>
                <c:pt idx="6">
                  <c:v>18.2</c:v>
                </c:pt>
              </c:numCache>
            </c:numRef>
          </c:val>
        </c:ser>
        <c:dLbls>
          <c:dLblPos val="outEnd"/>
          <c:showLegendKey val="0"/>
          <c:showVal val="1"/>
          <c:showCatName val="0"/>
          <c:showSerName val="0"/>
          <c:showPercent val="0"/>
          <c:showBubbleSize val="0"/>
        </c:dLbls>
        <c:gapWidth val="100"/>
        <c:axId val="164641408"/>
        <c:axId val="164700928"/>
      </c:barChart>
      <c:catAx>
        <c:axId val="164641408"/>
        <c:scaling>
          <c:orientation val="minMax"/>
        </c:scaling>
        <c:delete val="0"/>
        <c:axPos val="b"/>
        <c:majorTickMark val="out"/>
        <c:minorTickMark val="none"/>
        <c:tickLblPos val="nextTo"/>
        <c:txPr>
          <a:bodyPr/>
          <a:lstStyle/>
          <a:p>
            <a:pPr>
              <a:defRPr sz="1200"/>
            </a:pPr>
            <a:endParaRPr lang="fr-FR"/>
          </a:p>
        </c:txPr>
        <c:crossAx val="164700928"/>
        <c:crosses val="autoZero"/>
        <c:auto val="1"/>
        <c:lblAlgn val="ctr"/>
        <c:lblOffset val="100"/>
        <c:noMultiLvlLbl val="0"/>
      </c:catAx>
      <c:valAx>
        <c:axId val="164700928"/>
        <c:scaling>
          <c:orientation val="minMax"/>
        </c:scaling>
        <c:delete val="0"/>
        <c:axPos val="l"/>
        <c:title>
          <c:tx>
            <c:rich>
              <a:bodyPr rot="-5400000" vert="horz"/>
              <a:lstStyle/>
              <a:p>
                <a:pPr>
                  <a:defRPr/>
                </a:pPr>
                <a:r>
                  <a:rPr lang="en-US"/>
                  <a:t>Taux ajusté (p. 100 000)</a:t>
                </a:r>
              </a:p>
            </c:rich>
          </c:tx>
          <c:overlay val="0"/>
        </c:title>
        <c:numFmt formatCode="0.0" sourceLinked="1"/>
        <c:majorTickMark val="out"/>
        <c:minorTickMark val="none"/>
        <c:tickLblPos val="nextTo"/>
        <c:txPr>
          <a:bodyPr/>
          <a:lstStyle/>
          <a:p>
            <a:pPr>
              <a:defRPr sz="1100"/>
            </a:pPr>
            <a:endParaRPr lang="fr-FR"/>
          </a:p>
        </c:txPr>
        <c:crossAx val="164641408"/>
        <c:crosses val="autoZero"/>
        <c:crossBetween val="between"/>
      </c:valAx>
    </c:plotArea>
    <c:plotVisOnly val="1"/>
    <c:dispBlanksAs val="gap"/>
    <c:showDLblsOverMax val="0"/>
  </c:chart>
  <c:spPr>
    <a:ln>
      <a:noFill/>
    </a:ln>
  </c:sp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1"/>
              <c:tx>
                <c:rich>
                  <a:bodyPr/>
                  <a:lstStyle/>
                  <a:p>
                    <a:r>
                      <a:rPr lang="en-US" smtClean="0"/>
                      <a:t>70</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5"/>
              <c:tx>
                <c:rich>
                  <a:bodyPr/>
                  <a:lstStyle/>
                  <a:p>
                    <a:r>
                      <a:rPr lang="en-US" smtClean="0"/>
                      <a:t>55</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73</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(ServPrev1!$E$3,ServPrev1!$W$3,ServPrev1!$Z$3,ServPrev1!$BA$9,ServPrev1!$BA$3,ServPrev1!$BB$4,ServPrev1!$BC$4)</c:f>
              <c:strCache>
                <c:ptCount val="7"/>
                <c:pt idx="0">
                  <c:v>CIUSSS
Centre-Ouest</c:v>
                </c:pt>
                <c:pt idx="1">
                  <c:v>RLS CAV</c:v>
                </c:pt>
                <c:pt idx="2">
                  <c:v>RLS MON</c:v>
                </c:pt>
                <c:pt idx="4">
                  <c:v>RSS 
Montréal</c:v>
                </c:pt>
                <c:pt idx="5">
                  <c:v>RLS min</c:v>
                </c:pt>
                <c:pt idx="6">
                  <c:v>RLS max</c:v>
                </c:pt>
              </c:strCache>
            </c:strRef>
          </c:cat>
          <c:val>
            <c:numRef>
              <c:f>(ServPrev1!$E$5,ServPrev1!$W$5,ServPrev1!$Z$5,ServPrev1!$BA$9,ServPrev1!$BA$5,ServPrev1!$BB$5,ServPrev1!$BC$5)</c:f>
              <c:numCache>
                <c:formatCode>0</c:formatCode>
                <c:ptCount val="7"/>
                <c:pt idx="0">
                  <c:v>65</c:v>
                </c:pt>
                <c:pt idx="1">
                  <c:v>70</c:v>
                </c:pt>
                <c:pt idx="2">
                  <c:v>62.2</c:v>
                </c:pt>
                <c:pt idx="4">
                  <c:v>64.8</c:v>
                </c:pt>
                <c:pt idx="5">
                  <c:v>55</c:v>
                </c:pt>
                <c:pt idx="6">
                  <c:v>72.599999999999994</c:v>
                </c:pt>
              </c:numCache>
            </c:numRef>
          </c:val>
        </c:ser>
        <c:dLbls>
          <c:dLblPos val="outEnd"/>
          <c:showLegendKey val="0"/>
          <c:showVal val="1"/>
          <c:showCatName val="0"/>
          <c:showSerName val="0"/>
          <c:showPercent val="0"/>
          <c:showBubbleSize val="0"/>
        </c:dLbls>
        <c:gapWidth val="100"/>
        <c:axId val="164721792"/>
        <c:axId val="164751232"/>
      </c:barChart>
      <c:catAx>
        <c:axId val="164721792"/>
        <c:scaling>
          <c:orientation val="minMax"/>
        </c:scaling>
        <c:delete val="0"/>
        <c:axPos val="b"/>
        <c:majorTickMark val="out"/>
        <c:minorTickMark val="none"/>
        <c:tickLblPos val="nextTo"/>
        <c:txPr>
          <a:bodyPr/>
          <a:lstStyle/>
          <a:p>
            <a:pPr>
              <a:defRPr sz="1200"/>
            </a:pPr>
            <a:endParaRPr lang="fr-FR"/>
          </a:p>
        </c:txPr>
        <c:crossAx val="164751232"/>
        <c:crosses val="autoZero"/>
        <c:auto val="1"/>
        <c:lblAlgn val="ctr"/>
        <c:lblOffset val="100"/>
        <c:noMultiLvlLbl val="0"/>
      </c:catAx>
      <c:valAx>
        <c:axId val="164751232"/>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 sourceLinked="1"/>
        <c:majorTickMark val="out"/>
        <c:minorTickMark val="none"/>
        <c:tickLblPos val="nextTo"/>
        <c:txPr>
          <a:bodyPr/>
          <a:lstStyle/>
          <a:p>
            <a:pPr>
              <a:defRPr sz="1100"/>
            </a:pPr>
            <a:endParaRPr lang="fr-FR"/>
          </a:p>
        </c:txPr>
        <c:crossAx val="164721792"/>
        <c:crosses val="autoZero"/>
        <c:crossBetween val="between"/>
      </c:valAx>
    </c:plotArea>
    <c:plotVisOnly val="1"/>
    <c:dispBlanksAs val="gap"/>
    <c:showDLblsOverMax val="0"/>
  </c:chart>
  <c:spPr>
    <a:ln>
      <a:noFill/>
    </a:ln>
  </c:sp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6"/>
              <c:tx>
                <c:rich>
                  <a:bodyPr/>
                  <a:lstStyle/>
                  <a:p>
                    <a:r>
                      <a:rPr lang="en-US" smtClean="0"/>
                      <a:t>26,8</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(ServPrev1!$E$3;ServPrev1!$W$3;ServPrev1!$Z$3;ServPrev1!$BA$9;ServPrev1!$BA$3;ServPrev1!$BB$4;ServPrev1!$BC$4)</c:f>
              <c:strCache>
                <c:ptCount val="7"/>
                <c:pt idx="0">
                  <c:v>CIUSSS
Centre-Ouest</c:v>
                </c:pt>
                <c:pt idx="1">
                  <c:v>RLS CAV</c:v>
                </c:pt>
                <c:pt idx="2">
                  <c:v>RLS MON</c:v>
                </c:pt>
                <c:pt idx="4">
                  <c:v>RSS 
Montréal</c:v>
                </c:pt>
                <c:pt idx="5">
                  <c:v>RLS min</c:v>
                </c:pt>
                <c:pt idx="6">
                  <c:v>RLS max</c:v>
                </c:pt>
              </c:strCache>
            </c:strRef>
          </c:cat>
          <c:val>
            <c:numRef>
              <c:f>(ServPrev1!$E$6;ServPrev1!$W$6;ServPrev1!$Z$6;ServPrev1!$BA$9;ServPrev1!$BA$6;ServPrev1!$BB$6;ServPrev1!$BC$6)</c:f>
              <c:numCache>
                <c:formatCode>0.0</c:formatCode>
                <c:ptCount val="7"/>
                <c:pt idx="0">
                  <c:v>20.2</c:v>
                </c:pt>
                <c:pt idx="1">
                  <c:v>20.100000000000001</c:v>
                </c:pt>
                <c:pt idx="2">
                  <c:v>20.2</c:v>
                </c:pt>
                <c:pt idx="4">
                  <c:v>20.8</c:v>
                </c:pt>
                <c:pt idx="5">
                  <c:v>19</c:v>
                </c:pt>
                <c:pt idx="6">
                  <c:v>26.8</c:v>
                </c:pt>
              </c:numCache>
            </c:numRef>
          </c:val>
        </c:ser>
        <c:dLbls>
          <c:dLblPos val="outEnd"/>
          <c:showLegendKey val="0"/>
          <c:showVal val="1"/>
          <c:showCatName val="0"/>
          <c:showSerName val="0"/>
          <c:showPercent val="0"/>
          <c:showBubbleSize val="0"/>
        </c:dLbls>
        <c:gapWidth val="100"/>
        <c:axId val="164785152"/>
        <c:axId val="164893824"/>
      </c:barChart>
      <c:catAx>
        <c:axId val="164785152"/>
        <c:scaling>
          <c:orientation val="minMax"/>
        </c:scaling>
        <c:delete val="0"/>
        <c:axPos val="b"/>
        <c:majorTickMark val="out"/>
        <c:minorTickMark val="none"/>
        <c:tickLblPos val="nextTo"/>
        <c:txPr>
          <a:bodyPr/>
          <a:lstStyle/>
          <a:p>
            <a:pPr>
              <a:defRPr sz="1200"/>
            </a:pPr>
            <a:endParaRPr lang="fr-FR"/>
          </a:p>
        </c:txPr>
        <c:crossAx val="164893824"/>
        <c:crosses val="autoZero"/>
        <c:auto val="1"/>
        <c:lblAlgn val="ctr"/>
        <c:lblOffset val="100"/>
        <c:noMultiLvlLbl val="0"/>
      </c:catAx>
      <c:valAx>
        <c:axId val="164893824"/>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64785152"/>
        <c:crosses val="autoZero"/>
        <c:crossBetween val="between"/>
      </c:valAx>
    </c:plotArea>
    <c:plotVisOnly val="1"/>
    <c:dispBlanksAs val="gap"/>
    <c:showDLblsOverMax val="0"/>
  </c:chart>
  <c:spPr>
    <a:ln>
      <a:noFill/>
    </a:ln>
  </c:sp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2"/>
              <c:tx>
                <c:rich>
                  <a:bodyPr/>
                  <a:lstStyle/>
                  <a:p>
                    <a:r>
                      <a:rPr lang="en-US" smtClean="0"/>
                      <a:t>79</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5"/>
              <c:tx>
                <c:rich>
                  <a:bodyPr/>
                  <a:lstStyle/>
                  <a:p>
                    <a:r>
                      <a:rPr lang="en-US" smtClean="0"/>
                      <a:t>78</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88</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(ServPrev1!$E$3;ServPrev1!$W$3;ServPrev1!$Z$3;ServPrev1!$BA$9;ServPrev1!$BA$3;ServPrev1!$BB$4;ServPrev1!$BC$4)</c:f>
              <c:strCache>
                <c:ptCount val="7"/>
                <c:pt idx="0">
                  <c:v>CIUSSS
Centre-Ouest</c:v>
                </c:pt>
                <c:pt idx="1">
                  <c:v>RLS CAV</c:v>
                </c:pt>
                <c:pt idx="2">
                  <c:v>RLS MON</c:v>
                </c:pt>
                <c:pt idx="4">
                  <c:v>RSS 
Montréal</c:v>
                </c:pt>
                <c:pt idx="5">
                  <c:v>RLS min</c:v>
                </c:pt>
                <c:pt idx="6">
                  <c:v>RLS max</c:v>
                </c:pt>
              </c:strCache>
            </c:strRef>
          </c:cat>
          <c:val>
            <c:numRef>
              <c:f>(ServPrev1!$E$7;ServPrev1!$W$7;ServPrev1!$Z$7;ServPrev1!$BA$9;ServPrev1!$BA$7;ServPrev1!$BB$7;ServPrev1!$BC$7)</c:f>
              <c:numCache>
                <c:formatCode>0</c:formatCode>
                <c:ptCount val="7"/>
                <c:pt idx="0">
                  <c:v>81.8</c:v>
                </c:pt>
                <c:pt idx="1">
                  <c:v>86.2</c:v>
                </c:pt>
                <c:pt idx="2">
                  <c:v>79.400000000000006</c:v>
                </c:pt>
                <c:pt idx="4">
                  <c:v>84.2</c:v>
                </c:pt>
                <c:pt idx="5">
                  <c:v>78.099999999999994</c:v>
                </c:pt>
                <c:pt idx="6">
                  <c:v>88.3</c:v>
                </c:pt>
              </c:numCache>
            </c:numRef>
          </c:val>
        </c:ser>
        <c:dLbls>
          <c:dLblPos val="outEnd"/>
          <c:showLegendKey val="0"/>
          <c:showVal val="1"/>
          <c:showCatName val="0"/>
          <c:showSerName val="0"/>
          <c:showPercent val="0"/>
          <c:showBubbleSize val="0"/>
        </c:dLbls>
        <c:gapWidth val="100"/>
        <c:axId val="164931840"/>
        <c:axId val="164966784"/>
      </c:barChart>
      <c:catAx>
        <c:axId val="164931840"/>
        <c:scaling>
          <c:orientation val="minMax"/>
        </c:scaling>
        <c:delete val="0"/>
        <c:axPos val="b"/>
        <c:majorTickMark val="out"/>
        <c:minorTickMark val="none"/>
        <c:tickLblPos val="nextTo"/>
        <c:txPr>
          <a:bodyPr/>
          <a:lstStyle/>
          <a:p>
            <a:pPr>
              <a:defRPr sz="1200"/>
            </a:pPr>
            <a:endParaRPr lang="fr-FR"/>
          </a:p>
        </c:txPr>
        <c:crossAx val="164966784"/>
        <c:crosses val="autoZero"/>
        <c:auto val="1"/>
        <c:lblAlgn val="ctr"/>
        <c:lblOffset val="100"/>
        <c:noMultiLvlLbl val="0"/>
      </c:catAx>
      <c:valAx>
        <c:axId val="164966784"/>
        <c:scaling>
          <c:orientation val="minMax"/>
          <c:min val="0"/>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 sourceLinked="1"/>
        <c:majorTickMark val="out"/>
        <c:minorTickMark val="none"/>
        <c:tickLblPos val="nextTo"/>
        <c:txPr>
          <a:bodyPr/>
          <a:lstStyle/>
          <a:p>
            <a:pPr>
              <a:defRPr sz="1100"/>
            </a:pPr>
            <a:endParaRPr lang="fr-FR"/>
          </a:p>
        </c:txPr>
        <c:crossAx val="164931840"/>
        <c:crosses val="autoZero"/>
        <c:crossBetween val="between"/>
      </c:valAx>
    </c:plotArea>
    <c:plotVisOnly val="1"/>
    <c:dispBlanksAs val="gap"/>
    <c:showDLblsOverMax val="0"/>
  </c:chart>
  <c:spPr>
    <a:ln>
      <a:noFill/>
    </a:ln>
  </c:sp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5"/>
              <c:tx>
                <c:rich>
                  <a:bodyPr/>
                  <a:lstStyle/>
                  <a:p>
                    <a:r>
                      <a:rPr lang="en-US" smtClean="0"/>
                      <a:t>59</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79</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(ServPrev1!$E$3;ServPrev1!$W$3;ServPrev1!$Z$3;ServPrev1!$BA$9;ServPrev1!$BA$3;ServPrev1!$BB$4;ServPrev1!$BC$4)</c:f>
              <c:strCache>
                <c:ptCount val="7"/>
                <c:pt idx="0">
                  <c:v>CIUSSS
Centre-Ouest</c:v>
                </c:pt>
                <c:pt idx="1">
                  <c:v>RLS CAV</c:v>
                </c:pt>
                <c:pt idx="2">
                  <c:v>RLS MON</c:v>
                </c:pt>
                <c:pt idx="4">
                  <c:v>RSS 
Montréal</c:v>
                </c:pt>
                <c:pt idx="5">
                  <c:v>RLS min</c:v>
                </c:pt>
                <c:pt idx="6">
                  <c:v>RLS max</c:v>
                </c:pt>
              </c:strCache>
            </c:strRef>
          </c:cat>
          <c:val>
            <c:numRef>
              <c:f>(ServPrev1!$E$8;ServPrev1!$W$8;ServPrev1!$Z$8;ServPrev1!$BA$9;ServPrev1!$BA$8;ServPrev1!$BB$8;ServPrev1!$BC$8)</c:f>
              <c:numCache>
                <c:formatCode>0</c:formatCode>
                <c:ptCount val="7"/>
                <c:pt idx="0">
                  <c:v>68.2</c:v>
                </c:pt>
                <c:pt idx="1">
                  <c:v>72.5</c:v>
                </c:pt>
                <c:pt idx="2">
                  <c:v>65.8</c:v>
                </c:pt>
                <c:pt idx="4">
                  <c:v>67.400000000000006</c:v>
                </c:pt>
                <c:pt idx="5">
                  <c:v>58.6</c:v>
                </c:pt>
                <c:pt idx="6">
                  <c:v>78.8</c:v>
                </c:pt>
              </c:numCache>
            </c:numRef>
          </c:val>
        </c:ser>
        <c:dLbls>
          <c:dLblPos val="outEnd"/>
          <c:showLegendKey val="0"/>
          <c:showVal val="1"/>
          <c:showCatName val="0"/>
          <c:showSerName val="0"/>
          <c:showPercent val="0"/>
          <c:showBubbleSize val="0"/>
        </c:dLbls>
        <c:gapWidth val="100"/>
        <c:axId val="165012992"/>
        <c:axId val="165019008"/>
      </c:barChart>
      <c:catAx>
        <c:axId val="165012992"/>
        <c:scaling>
          <c:orientation val="minMax"/>
        </c:scaling>
        <c:delete val="0"/>
        <c:axPos val="b"/>
        <c:majorTickMark val="out"/>
        <c:minorTickMark val="none"/>
        <c:tickLblPos val="nextTo"/>
        <c:txPr>
          <a:bodyPr/>
          <a:lstStyle/>
          <a:p>
            <a:pPr>
              <a:defRPr sz="1200"/>
            </a:pPr>
            <a:endParaRPr lang="fr-FR"/>
          </a:p>
        </c:txPr>
        <c:crossAx val="165019008"/>
        <c:crosses val="autoZero"/>
        <c:auto val="1"/>
        <c:lblAlgn val="ctr"/>
        <c:lblOffset val="100"/>
        <c:noMultiLvlLbl val="0"/>
      </c:catAx>
      <c:valAx>
        <c:axId val="165019008"/>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 sourceLinked="1"/>
        <c:majorTickMark val="out"/>
        <c:minorTickMark val="none"/>
        <c:tickLblPos val="nextTo"/>
        <c:txPr>
          <a:bodyPr/>
          <a:lstStyle/>
          <a:p>
            <a:pPr>
              <a:defRPr sz="1100"/>
            </a:pPr>
            <a:endParaRPr lang="fr-FR"/>
          </a:p>
        </c:txPr>
        <c:crossAx val="165012992"/>
        <c:crosses val="autoZero"/>
        <c:crossBetween val="between"/>
      </c:valAx>
    </c:plotArea>
    <c:plotVisOnly val="1"/>
    <c:dispBlanksAs val="gap"/>
    <c:showDLblsOverMax val="0"/>
  </c:chart>
  <c:spPr>
    <a:ln>
      <a:noFill/>
    </a:ln>
  </c:sp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0"/>
              <c:tx>
                <c:rich>
                  <a:bodyPr/>
                  <a:lstStyle/>
                  <a:p>
                    <a:r>
                      <a:rPr lang="en-US" smtClean="0"/>
                      <a:t>44,6</a:t>
                    </a:r>
                  </a:p>
                  <a:p>
                    <a:r>
                      <a:rPr lang="en-US" smtClean="0"/>
                      <a:t>(-)</a:t>
                    </a:r>
                    <a:endParaRPr lang="en-US"/>
                  </a:p>
                </c:rich>
              </c:tx>
              <c:dLblPos val="inEnd"/>
              <c:showLegendKey val="0"/>
              <c:showVal val="1"/>
              <c:showCatName val="0"/>
              <c:showSerName val="0"/>
              <c:showPercent val="0"/>
              <c:showBubbleSize val="0"/>
            </c:dLbl>
            <c:dLbl>
              <c:idx val="1"/>
              <c:tx>
                <c:rich>
                  <a:bodyPr/>
                  <a:lstStyle/>
                  <a:p>
                    <a:r>
                      <a:rPr lang="en-US" smtClean="0"/>
                      <a:t>45,8</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2"/>
              <c:tx>
                <c:rich>
                  <a:bodyPr/>
                  <a:lstStyle/>
                  <a:p>
                    <a:r>
                      <a:rPr lang="en-US" smtClean="0"/>
                      <a:t>43,9</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5"/>
              <c:tx>
                <c:rich>
                  <a:bodyPr/>
                  <a:lstStyle/>
                  <a:p>
                    <a:r>
                      <a:rPr lang="en-US" smtClean="0"/>
                      <a:t>43,9</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54,0</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(ServPrev2!$E$3;ServPrev2!$W$3;ServPrev2!$Z$3;ServPrev2!$BA$8;ServPrev2!$BA$3;ServPrev2!$BB$4;ServPrev2!$BC$4)</c:f>
              <c:strCache>
                <c:ptCount val="7"/>
                <c:pt idx="0">
                  <c:v>CIUSSS
Centre-Ouest</c:v>
                </c:pt>
                <c:pt idx="1">
                  <c:v>RLS CAV</c:v>
                </c:pt>
                <c:pt idx="2">
                  <c:v>RLS MON</c:v>
                </c:pt>
                <c:pt idx="4">
                  <c:v>RSS 
Montréal</c:v>
                </c:pt>
                <c:pt idx="5">
                  <c:v>RLS min</c:v>
                </c:pt>
                <c:pt idx="6">
                  <c:v>RLS max</c:v>
                </c:pt>
              </c:strCache>
            </c:strRef>
          </c:cat>
          <c:val>
            <c:numRef>
              <c:f>(ServPrev2!$E$5;ServPrev2!$W$5;ServPrev2!$Z$5;ServPrev2!$BA$8;ServPrev2!$BA$5;ServPrev2!$BB$5;ServPrev2!$BC$5)</c:f>
              <c:numCache>
                <c:formatCode>0.0</c:formatCode>
                <c:ptCount val="7"/>
                <c:pt idx="0">
                  <c:v>44.6</c:v>
                </c:pt>
                <c:pt idx="1">
                  <c:v>45.8</c:v>
                </c:pt>
                <c:pt idx="2">
                  <c:v>43.9</c:v>
                </c:pt>
                <c:pt idx="4">
                  <c:v>50.4</c:v>
                </c:pt>
                <c:pt idx="5">
                  <c:v>43.9</c:v>
                </c:pt>
                <c:pt idx="6">
                  <c:v>54</c:v>
                </c:pt>
              </c:numCache>
            </c:numRef>
          </c:val>
        </c:ser>
        <c:dLbls>
          <c:dLblPos val="outEnd"/>
          <c:showLegendKey val="0"/>
          <c:showVal val="1"/>
          <c:showCatName val="0"/>
          <c:showSerName val="0"/>
          <c:showPercent val="0"/>
          <c:showBubbleSize val="0"/>
        </c:dLbls>
        <c:gapWidth val="100"/>
        <c:axId val="165050240"/>
        <c:axId val="165079680"/>
      </c:barChart>
      <c:catAx>
        <c:axId val="165050240"/>
        <c:scaling>
          <c:orientation val="minMax"/>
        </c:scaling>
        <c:delete val="0"/>
        <c:axPos val="b"/>
        <c:majorTickMark val="out"/>
        <c:minorTickMark val="none"/>
        <c:tickLblPos val="nextTo"/>
        <c:txPr>
          <a:bodyPr/>
          <a:lstStyle/>
          <a:p>
            <a:pPr>
              <a:defRPr sz="1200"/>
            </a:pPr>
            <a:endParaRPr lang="fr-FR"/>
          </a:p>
        </c:txPr>
        <c:crossAx val="165079680"/>
        <c:crosses val="autoZero"/>
        <c:auto val="1"/>
        <c:lblAlgn val="ctr"/>
        <c:lblOffset val="100"/>
        <c:noMultiLvlLbl val="0"/>
      </c:catAx>
      <c:valAx>
        <c:axId val="165079680"/>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65050240"/>
        <c:crosses val="autoZero"/>
        <c:crossBetween val="between"/>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numFmt formatCode="#,##0.00" sourceLinked="0"/>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(Fam_naiss_ISF!$E$3;Fam_naiss_ISF!$W$3;Fam_naiss_ISF!$Z$3;Fam_naiss_ISF!$BA$7;Fam_naiss_ISF!$BA$3;Fam_naiss_ISF!$BB$4;Fam_naiss_ISF!$BC$4)</c:f>
              <c:strCache>
                <c:ptCount val="7"/>
                <c:pt idx="0">
                  <c:v>CIUSSS
Centre-Ouest</c:v>
                </c:pt>
                <c:pt idx="1">
                  <c:v>RLS CAV</c:v>
                </c:pt>
                <c:pt idx="2">
                  <c:v>RLS MON</c:v>
                </c:pt>
                <c:pt idx="4">
                  <c:v>RSS 
Montréal</c:v>
                </c:pt>
                <c:pt idx="5">
                  <c:v>RLS min</c:v>
                </c:pt>
                <c:pt idx="6">
                  <c:v>RLS max</c:v>
                </c:pt>
              </c:strCache>
            </c:strRef>
          </c:cat>
          <c:val>
            <c:numRef>
              <c:f>(Fam_naiss_ISF!$E$6;Fam_naiss_ISF!$W$6;Fam_naiss_ISF!$Z$6;Fam_naiss_ISF!$BA$7;Fam_naiss_ISF!$BA$6;Fam_naiss_ISF!$BB$6;Fam_naiss_ISF!$BC$6)</c:f>
              <c:numCache>
                <c:formatCode>0.0</c:formatCode>
                <c:ptCount val="7"/>
                <c:pt idx="0">
                  <c:v>1.51</c:v>
                </c:pt>
                <c:pt idx="1">
                  <c:v>1.45</c:v>
                </c:pt>
                <c:pt idx="2">
                  <c:v>1.54</c:v>
                </c:pt>
                <c:pt idx="4">
                  <c:v>1.52</c:v>
                </c:pt>
                <c:pt idx="5">
                  <c:v>1.08</c:v>
                </c:pt>
                <c:pt idx="6">
                  <c:v>2.06</c:v>
                </c:pt>
              </c:numCache>
            </c:numRef>
          </c:val>
        </c:ser>
        <c:dLbls>
          <c:dLblPos val="inEnd"/>
          <c:showLegendKey val="0"/>
          <c:showVal val="1"/>
          <c:showCatName val="0"/>
          <c:showSerName val="0"/>
          <c:showPercent val="0"/>
          <c:showBubbleSize val="0"/>
        </c:dLbls>
        <c:gapWidth val="100"/>
        <c:axId val="151117184"/>
        <c:axId val="128320256"/>
      </c:barChart>
      <c:catAx>
        <c:axId val="151117184"/>
        <c:scaling>
          <c:orientation val="minMax"/>
        </c:scaling>
        <c:delete val="0"/>
        <c:axPos val="b"/>
        <c:majorTickMark val="out"/>
        <c:minorTickMark val="none"/>
        <c:tickLblPos val="nextTo"/>
        <c:txPr>
          <a:bodyPr/>
          <a:lstStyle/>
          <a:p>
            <a:pPr>
              <a:defRPr sz="1200"/>
            </a:pPr>
            <a:endParaRPr lang="fr-FR"/>
          </a:p>
        </c:txPr>
        <c:crossAx val="128320256"/>
        <c:crosses val="autoZero"/>
        <c:auto val="1"/>
        <c:lblAlgn val="ctr"/>
        <c:lblOffset val="100"/>
        <c:noMultiLvlLbl val="0"/>
      </c:catAx>
      <c:valAx>
        <c:axId val="128320256"/>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51117184"/>
        <c:crosses val="autoZero"/>
        <c:crossBetween val="between"/>
      </c:valAx>
    </c:plotArea>
    <c:plotVisOnly val="1"/>
    <c:dispBlanksAs val="gap"/>
    <c:showDLblsOverMax val="0"/>
  </c:chart>
  <c:spPr>
    <a:ln>
      <a:noFill/>
    </a:ln>
  </c:sp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5"/>
              <c:tx>
                <c:rich>
                  <a:bodyPr/>
                  <a:lstStyle/>
                  <a:p>
                    <a:r>
                      <a:rPr lang="en-US" smtClean="0"/>
                      <a:t>13,4</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28,3</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(ServPrev2!$E$3;ServPrev2!$W$3;ServPrev2!$Z$3;ServPrev2!$BA$8;ServPrev2!$BA$3;ServPrev2!$BB$4;ServPrev2!$BC$4)</c:f>
              <c:strCache>
                <c:ptCount val="7"/>
                <c:pt idx="0">
                  <c:v>CIUSSS
Centre-Ouest</c:v>
                </c:pt>
                <c:pt idx="1">
                  <c:v>RLS CAV</c:v>
                </c:pt>
                <c:pt idx="2">
                  <c:v>RLS MON</c:v>
                </c:pt>
                <c:pt idx="4">
                  <c:v>RSS 
Montréal</c:v>
                </c:pt>
                <c:pt idx="5">
                  <c:v>RLS min</c:v>
                </c:pt>
                <c:pt idx="6">
                  <c:v>RLS max</c:v>
                </c:pt>
              </c:strCache>
            </c:strRef>
          </c:cat>
          <c:val>
            <c:numRef>
              <c:f>(ServPrev2!$E$6;ServPrev2!$W$6;ServPrev2!$Z$6;ServPrev2!$BA$8;ServPrev2!$BA$6;ServPrev2!$BB$6;ServPrev2!$BC$6)</c:f>
              <c:numCache>
                <c:formatCode>0.0</c:formatCode>
                <c:ptCount val="7"/>
                <c:pt idx="0">
                  <c:v>22.6</c:v>
                </c:pt>
                <c:pt idx="1">
                  <c:v>20.2</c:v>
                </c:pt>
                <c:pt idx="2">
                  <c:v>24.2</c:v>
                </c:pt>
                <c:pt idx="4">
                  <c:v>21.1</c:v>
                </c:pt>
                <c:pt idx="5">
                  <c:v>13.4</c:v>
                </c:pt>
                <c:pt idx="6">
                  <c:v>28.3</c:v>
                </c:pt>
              </c:numCache>
            </c:numRef>
          </c:val>
        </c:ser>
        <c:dLbls>
          <c:dLblPos val="outEnd"/>
          <c:showLegendKey val="0"/>
          <c:showVal val="1"/>
          <c:showCatName val="0"/>
          <c:showSerName val="0"/>
          <c:showPercent val="0"/>
          <c:showBubbleSize val="0"/>
        </c:dLbls>
        <c:gapWidth val="100"/>
        <c:axId val="167108608"/>
        <c:axId val="167122816"/>
      </c:barChart>
      <c:catAx>
        <c:axId val="167108608"/>
        <c:scaling>
          <c:orientation val="minMax"/>
        </c:scaling>
        <c:delete val="0"/>
        <c:axPos val="b"/>
        <c:majorTickMark val="out"/>
        <c:minorTickMark val="none"/>
        <c:tickLblPos val="nextTo"/>
        <c:txPr>
          <a:bodyPr/>
          <a:lstStyle/>
          <a:p>
            <a:pPr>
              <a:defRPr sz="1200"/>
            </a:pPr>
            <a:endParaRPr lang="fr-FR"/>
          </a:p>
        </c:txPr>
        <c:crossAx val="167122816"/>
        <c:crosses val="autoZero"/>
        <c:auto val="1"/>
        <c:lblAlgn val="ctr"/>
        <c:lblOffset val="100"/>
        <c:noMultiLvlLbl val="0"/>
      </c:catAx>
      <c:valAx>
        <c:axId val="167122816"/>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67108608"/>
        <c:crosses val="autoZero"/>
        <c:crossBetween val="between"/>
      </c:valAx>
    </c:plotArea>
    <c:plotVisOnly val="1"/>
    <c:dispBlanksAs val="gap"/>
    <c:showDLblsOverMax val="0"/>
  </c:chart>
  <c:spPr>
    <a:ln>
      <a:noFill/>
    </a:ln>
  </c:sp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dLbl>
              <c:idx val="5"/>
              <c:tx>
                <c:rich>
                  <a:bodyPr/>
                  <a:lstStyle/>
                  <a:p>
                    <a:r>
                      <a:rPr lang="en-US" smtClean="0"/>
                      <a:t>75</a:t>
                    </a:r>
                  </a:p>
                  <a:p>
                    <a:r>
                      <a:rPr lang="en-US" sz="1500" b="1" i="0" u="none" strike="noStrike" baseline="0" smtClean="0">
                        <a:effectLst/>
                      </a:rPr>
                      <a:t>(-)</a:t>
                    </a:r>
                    <a:endParaRPr lang="en-US"/>
                  </a:p>
                </c:rich>
              </c:tx>
              <c:dLblPos val="inEnd"/>
              <c:showLegendKey val="0"/>
              <c:showVal val="1"/>
              <c:showCatName val="0"/>
              <c:showSerName val="0"/>
              <c:showPercent val="0"/>
              <c:showBubbleSize val="0"/>
            </c:dLbl>
            <c:dLbl>
              <c:idx val="6"/>
              <c:tx>
                <c:rich>
                  <a:bodyPr/>
                  <a:lstStyle/>
                  <a:p>
                    <a:r>
                      <a:rPr lang="en-US" smtClean="0"/>
                      <a:t>85</a:t>
                    </a:r>
                  </a:p>
                  <a:p>
                    <a:r>
                      <a:rPr lang="en-US" sz="15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(ServPrev2!$E$3,ServPrev2!$W$3,ServPrev2!$Z$3,ServPrev2!$BA$8,ServPrev2!$BA$3,ServPrev2!$BB$4,ServPrev2!$BC$4)</c:f>
              <c:strCache>
                <c:ptCount val="7"/>
                <c:pt idx="0">
                  <c:v>CIUSSS
Centre-Ouest</c:v>
                </c:pt>
                <c:pt idx="1">
                  <c:v>RLS CAV</c:v>
                </c:pt>
                <c:pt idx="2">
                  <c:v>RLS MON</c:v>
                </c:pt>
                <c:pt idx="4">
                  <c:v>RSS 
Montréal</c:v>
                </c:pt>
                <c:pt idx="5">
                  <c:v>RLS min</c:v>
                </c:pt>
                <c:pt idx="6">
                  <c:v>RLS max</c:v>
                </c:pt>
              </c:strCache>
            </c:strRef>
          </c:cat>
          <c:val>
            <c:numRef>
              <c:f>(ServPrev2!$E$7,ServPrev2!$W$7,ServPrev2!$Z$7,ServPrev2!$BA$8,ServPrev2!$BA$7,ServPrev2!$BB$7,ServPrev2!$BC$7)</c:f>
              <c:numCache>
                <c:formatCode>0</c:formatCode>
                <c:ptCount val="7"/>
                <c:pt idx="0">
                  <c:v>78.2</c:v>
                </c:pt>
                <c:pt idx="1">
                  <c:v>77.8</c:v>
                </c:pt>
                <c:pt idx="2">
                  <c:v>78.5</c:v>
                </c:pt>
                <c:pt idx="4">
                  <c:v>80.8</c:v>
                </c:pt>
                <c:pt idx="5">
                  <c:v>74.8</c:v>
                </c:pt>
                <c:pt idx="6">
                  <c:v>84.9</c:v>
                </c:pt>
              </c:numCache>
            </c:numRef>
          </c:val>
        </c:ser>
        <c:dLbls>
          <c:dLblPos val="outEnd"/>
          <c:showLegendKey val="0"/>
          <c:showVal val="1"/>
          <c:showCatName val="0"/>
          <c:showSerName val="0"/>
          <c:showPercent val="0"/>
          <c:showBubbleSize val="0"/>
        </c:dLbls>
        <c:gapWidth val="100"/>
        <c:axId val="167156736"/>
        <c:axId val="167199872"/>
      </c:barChart>
      <c:catAx>
        <c:axId val="167156736"/>
        <c:scaling>
          <c:orientation val="minMax"/>
        </c:scaling>
        <c:delete val="0"/>
        <c:axPos val="b"/>
        <c:majorTickMark val="out"/>
        <c:minorTickMark val="none"/>
        <c:tickLblPos val="nextTo"/>
        <c:txPr>
          <a:bodyPr/>
          <a:lstStyle/>
          <a:p>
            <a:pPr>
              <a:defRPr sz="1200"/>
            </a:pPr>
            <a:endParaRPr lang="fr-FR"/>
          </a:p>
        </c:txPr>
        <c:crossAx val="167199872"/>
        <c:crosses val="autoZero"/>
        <c:auto val="1"/>
        <c:lblAlgn val="ctr"/>
        <c:lblOffset val="100"/>
        <c:noMultiLvlLbl val="0"/>
      </c:catAx>
      <c:valAx>
        <c:axId val="167199872"/>
        <c:scaling>
          <c:orientation val="minMax"/>
          <c:min val="0"/>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 sourceLinked="1"/>
        <c:majorTickMark val="out"/>
        <c:minorTickMark val="none"/>
        <c:tickLblPos val="nextTo"/>
        <c:txPr>
          <a:bodyPr/>
          <a:lstStyle/>
          <a:p>
            <a:pPr>
              <a:defRPr sz="1100"/>
            </a:pPr>
            <a:endParaRPr lang="fr-FR"/>
          </a:p>
        </c:txPr>
        <c:crossAx val="167156736"/>
        <c:crosses val="autoZero"/>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(Fam_naiss_ISF!$E$3;Fam_naiss_ISF!$W$3;Fam_naiss_ISF!$Z$3;Fam_naiss_ISF!$BA$7;Fam_naiss_ISF!$BA$3;Fam_naiss_ISF!$BB$4;Fam_naiss_ISF!$BC$4)</c:f>
              <c:strCache>
                <c:ptCount val="7"/>
                <c:pt idx="0">
                  <c:v>CIUSSS
Centre-Ouest</c:v>
                </c:pt>
                <c:pt idx="1">
                  <c:v>RLS CAV</c:v>
                </c:pt>
                <c:pt idx="2">
                  <c:v>RLS MON</c:v>
                </c:pt>
                <c:pt idx="4">
                  <c:v>RSS 
Montréal</c:v>
                </c:pt>
                <c:pt idx="5">
                  <c:v>RLS min</c:v>
                </c:pt>
                <c:pt idx="6">
                  <c:v>RLS max</c:v>
                </c:pt>
              </c:strCache>
            </c:strRef>
          </c:cat>
          <c:val>
            <c:numRef>
              <c:f>(Fam_naiss_ISF!$E$5;Fam_naiss_ISF!$W$5;Fam_naiss_ISF!$Z$5;Fam_naiss_ISF!$BA$7;Fam_naiss_ISF!$BA$5;Fam_naiss_ISF!$BB$5;Fam_naiss_ISF!$BC$5)</c:f>
              <c:numCache>
                <c:formatCode>0</c:formatCode>
                <c:ptCount val="7"/>
                <c:pt idx="0">
                  <c:v>68.2</c:v>
                </c:pt>
                <c:pt idx="1">
                  <c:v>68.7</c:v>
                </c:pt>
                <c:pt idx="2">
                  <c:v>67.900000000000006</c:v>
                </c:pt>
                <c:pt idx="4">
                  <c:v>67</c:v>
                </c:pt>
                <c:pt idx="5">
                  <c:v>60.2</c:v>
                </c:pt>
                <c:pt idx="6">
                  <c:v>73.900000000000006</c:v>
                </c:pt>
              </c:numCache>
            </c:numRef>
          </c:val>
        </c:ser>
        <c:dLbls>
          <c:dLblPos val="inEnd"/>
          <c:showLegendKey val="0"/>
          <c:showVal val="1"/>
          <c:showCatName val="0"/>
          <c:showSerName val="0"/>
          <c:showPercent val="0"/>
          <c:showBubbleSize val="0"/>
        </c:dLbls>
        <c:gapWidth val="100"/>
        <c:axId val="128358272"/>
        <c:axId val="128372736"/>
      </c:barChart>
      <c:catAx>
        <c:axId val="128358272"/>
        <c:scaling>
          <c:orientation val="minMax"/>
        </c:scaling>
        <c:delete val="0"/>
        <c:axPos val="b"/>
        <c:majorTickMark val="out"/>
        <c:minorTickMark val="none"/>
        <c:tickLblPos val="nextTo"/>
        <c:txPr>
          <a:bodyPr/>
          <a:lstStyle/>
          <a:p>
            <a:pPr>
              <a:defRPr sz="1200"/>
            </a:pPr>
            <a:endParaRPr lang="fr-FR"/>
          </a:p>
        </c:txPr>
        <c:crossAx val="128372736"/>
        <c:crosses val="autoZero"/>
        <c:auto val="1"/>
        <c:lblAlgn val="ctr"/>
        <c:lblOffset val="100"/>
        <c:noMultiLvlLbl val="0"/>
      </c:catAx>
      <c:valAx>
        <c:axId val="128372736"/>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 sourceLinked="1"/>
        <c:majorTickMark val="out"/>
        <c:minorTickMark val="none"/>
        <c:tickLblPos val="nextTo"/>
        <c:txPr>
          <a:bodyPr/>
          <a:lstStyle/>
          <a:p>
            <a:pPr>
              <a:defRPr sz="1100"/>
            </a:pPr>
            <a:endParaRPr lang="fr-FR"/>
          </a:p>
        </c:txPr>
        <c:crossAx val="128358272"/>
        <c:crosses val="autoZero"/>
        <c:crossBetween val="between"/>
      </c:valAx>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(Immig!$E$3;Immig!$W$3;Immig!$Z$3;Immig!$BA$7;Immig!$BA$3;Immig!$BB$4;Immig!$BC$4)</c:f>
              <c:strCache>
                <c:ptCount val="7"/>
                <c:pt idx="0">
                  <c:v>CIUSSS
Centre-Ouest</c:v>
                </c:pt>
                <c:pt idx="1">
                  <c:v>RLS CAV</c:v>
                </c:pt>
                <c:pt idx="2">
                  <c:v>RLS MON</c:v>
                </c:pt>
                <c:pt idx="4">
                  <c:v>RSS 
Montréal</c:v>
                </c:pt>
                <c:pt idx="5">
                  <c:v>RLS min</c:v>
                </c:pt>
                <c:pt idx="6">
                  <c:v>RLS max</c:v>
                </c:pt>
              </c:strCache>
            </c:strRef>
          </c:cat>
          <c:val>
            <c:numRef>
              <c:f>(Immig!$E$5;Immig!$W$5;Immig!$Z$5;Immig!$BA$7;Immig!$BA$5;Immig!$BB$5;Immig!$BC$5)</c:f>
              <c:numCache>
                <c:formatCode>0.0</c:formatCode>
                <c:ptCount val="7"/>
                <c:pt idx="0">
                  <c:v>42.1</c:v>
                </c:pt>
                <c:pt idx="1">
                  <c:v>40.1</c:v>
                </c:pt>
                <c:pt idx="2">
                  <c:v>43.2</c:v>
                </c:pt>
                <c:pt idx="4">
                  <c:v>34</c:v>
                </c:pt>
                <c:pt idx="5">
                  <c:v>22.8</c:v>
                </c:pt>
                <c:pt idx="6">
                  <c:v>53.4</c:v>
                </c:pt>
              </c:numCache>
            </c:numRef>
          </c:val>
        </c:ser>
        <c:dLbls>
          <c:dLblPos val="inEnd"/>
          <c:showLegendKey val="0"/>
          <c:showVal val="1"/>
          <c:showCatName val="0"/>
          <c:showSerName val="0"/>
          <c:showPercent val="0"/>
          <c:showBubbleSize val="0"/>
        </c:dLbls>
        <c:gapWidth val="100"/>
        <c:axId val="102763136"/>
        <c:axId val="102796672"/>
      </c:barChart>
      <c:catAx>
        <c:axId val="102763136"/>
        <c:scaling>
          <c:orientation val="minMax"/>
        </c:scaling>
        <c:delete val="0"/>
        <c:axPos val="b"/>
        <c:majorTickMark val="out"/>
        <c:minorTickMark val="none"/>
        <c:tickLblPos val="nextTo"/>
        <c:txPr>
          <a:bodyPr/>
          <a:lstStyle/>
          <a:p>
            <a:pPr>
              <a:defRPr sz="1200"/>
            </a:pPr>
            <a:endParaRPr lang="fr-FR"/>
          </a:p>
        </c:txPr>
        <c:crossAx val="102796672"/>
        <c:crosses val="autoZero"/>
        <c:auto val="1"/>
        <c:lblAlgn val="ctr"/>
        <c:lblOffset val="100"/>
        <c:noMultiLvlLbl val="0"/>
      </c:catAx>
      <c:valAx>
        <c:axId val="102796672"/>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02763136"/>
        <c:crosses val="autoZero"/>
        <c:crossBetween val="between"/>
      </c:valAx>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(Immig!$E$3;Immig!$W$3;Immig!$Z$3;Immig!$BA$7;Immig!$BA$3;Immig!$BB$4;Immig!$BC$4)</c:f>
              <c:strCache>
                <c:ptCount val="7"/>
                <c:pt idx="0">
                  <c:v>CIUSSS
Centre-Ouest</c:v>
                </c:pt>
                <c:pt idx="1">
                  <c:v>RLS CAV</c:v>
                </c:pt>
                <c:pt idx="2">
                  <c:v>RLS MON</c:v>
                </c:pt>
                <c:pt idx="4">
                  <c:v>RSS 
Montréal</c:v>
                </c:pt>
                <c:pt idx="5">
                  <c:v>RLS min</c:v>
                </c:pt>
                <c:pt idx="6">
                  <c:v>RLS max</c:v>
                </c:pt>
              </c:strCache>
            </c:strRef>
          </c:cat>
          <c:val>
            <c:numRef>
              <c:f>(Immig!$E$6;Immig!$W$6;Immig!$Z$6;Immig!$BA$7;Immig!$BA$6;Immig!$BB$6;Immig!$BC$6)</c:f>
              <c:numCache>
                <c:formatCode>0.0</c:formatCode>
                <c:ptCount val="7"/>
                <c:pt idx="0">
                  <c:v>10.1</c:v>
                </c:pt>
                <c:pt idx="1">
                  <c:v>8.6999999999999993</c:v>
                </c:pt>
                <c:pt idx="2">
                  <c:v>10.9</c:v>
                </c:pt>
                <c:pt idx="4">
                  <c:v>7.3</c:v>
                </c:pt>
                <c:pt idx="5">
                  <c:v>3.8</c:v>
                </c:pt>
                <c:pt idx="6">
                  <c:v>12.4</c:v>
                </c:pt>
              </c:numCache>
            </c:numRef>
          </c:val>
        </c:ser>
        <c:dLbls>
          <c:dLblPos val="inEnd"/>
          <c:showLegendKey val="0"/>
          <c:showVal val="1"/>
          <c:showCatName val="0"/>
          <c:showSerName val="0"/>
          <c:showPercent val="0"/>
          <c:showBubbleSize val="0"/>
        </c:dLbls>
        <c:gapWidth val="100"/>
        <c:axId val="102856960"/>
        <c:axId val="102867328"/>
      </c:barChart>
      <c:catAx>
        <c:axId val="102856960"/>
        <c:scaling>
          <c:orientation val="minMax"/>
        </c:scaling>
        <c:delete val="0"/>
        <c:axPos val="b"/>
        <c:majorTickMark val="out"/>
        <c:minorTickMark val="none"/>
        <c:tickLblPos val="nextTo"/>
        <c:txPr>
          <a:bodyPr/>
          <a:lstStyle/>
          <a:p>
            <a:pPr>
              <a:defRPr sz="1200"/>
            </a:pPr>
            <a:endParaRPr lang="fr-FR"/>
          </a:p>
        </c:txPr>
        <c:crossAx val="102867328"/>
        <c:crosses val="autoZero"/>
        <c:auto val="1"/>
        <c:lblAlgn val="ctr"/>
        <c:lblOffset val="100"/>
        <c:noMultiLvlLbl val="0"/>
      </c:catAx>
      <c:valAx>
        <c:axId val="102867328"/>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02856960"/>
        <c:crosses val="autoZero"/>
        <c:crossBetween val="between"/>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rgbClr val="F17022"/>
              </a:solidFill>
            </a:ln>
          </c:spPr>
          <c:invertIfNegative val="0"/>
          <c:dPt>
            <c:idx val="0"/>
            <c:invertIfNegative val="0"/>
            <c:bubble3D val="0"/>
            <c:spPr>
              <a:solidFill>
                <a:srgbClr val="EC6028"/>
              </a:solidFill>
              <a:ln>
                <a:solidFill>
                  <a:srgbClr val="EC6028"/>
                </a:solidFill>
              </a:ln>
            </c:spPr>
          </c:dPt>
          <c:dPt>
            <c:idx val="1"/>
            <c:invertIfNegative val="0"/>
            <c:bubble3D val="0"/>
            <c:spPr>
              <a:solidFill>
                <a:srgbClr val="FF962D"/>
              </a:solidFill>
              <a:ln>
                <a:solidFill>
                  <a:srgbClr val="FF962D"/>
                </a:solidFill>
              </a:ln>
            </c:spPr>
          </c:dPt>
          <c:dPt>
            <c:idx val="2"/>
            <c:invertIfNegative val="0"/>
            <c:bubble3D val="0"/>
            <c:spPr>
              <a:solidFill>
                <a:srgbClr val="FF962D"/>
              </a:solidFill>
              <a:ln>
                <a:solidFill>
                  <a:srgbClr val="FF962D"/>
                </a:solidFill>
              </a:ln>
            </c:spPr>
          </c:dPt>
          <c:dPt>
            <c:idx val="3"/>
            <c:invertIfNegative val="0"/>
            <c:bubble3D val="0"/>
            <c:spPr>
              <a:solidFill>
                <a:srgbClr val="FDB813"/>
              </a:solidFill>
              <a:ln>
                <a:solidFill>
                  <a:srgbClr val="FDB813"/>
                </a:solidFill>
              </a:ln>
            </c:spPr>
          </c:dPt>
          <c:dPt>
            <c:idx val="4"/>
            <c:invertIfNegative val="0"/>
            <c:bubble3D val="0"/>
            <c:spPr>
              <a:solidFill>
                <a:srgbClr val="1493A4"/>
              </a:solidFill>
              <a:ln>
                <a:solidFill>
                  <a:srgbClr val="1493A4"/>
                </a:solidFill>
              </a:ln>
            </c:spPr>
          </c:dPt>
          <c:dPt>
            <c:idx val="5"/>
            <c:invertIfNegative val="0"/>
            <c:bubble3D val="0"/>
            <c:spPr>
              <a:solidFill>
                <a:srgbClr val="4FC5D1"/>
              </a:solidFill>
              <a:ln>
                <a:solidFill>
                  <a:srgbClr val="21BEDE"/>
                </a:solidFill>
              </a:ln>
            </c:spPr>
          </c:dPt>
          <c:dPt>
            <c:idx val="6"/>
            <c:invertIfNegative val="0"/>
            <c:bubble3D val="0"/>
            <c:spPr>
              <a:solidFill>
                <a:srgbClr val="4FC5D1"/>
              </a:solidFill>
              <a:ln>
                <a:solidFill>
                  <a:srgbClr val="4FC5D1"/>
                </a:solidFill>
              </a:ln>
            </c:spPr>
          </c:dPt>
          <c:dPt>
            <c:idx val="7"/>
            <c:invertIfNegative val="0"/>
            <c:bubble3D val="0"/>
            <c:spPr>
              <a:solidFill>
                <a:srgbClr val="4FC5D1"/>
              </a:solidFill>
              <a:ln>
                <a:solidFill>
                  <a:srgbClr val="4FC5D1"/>
                </a:solidFill>
              </a:ln>
            </c:spPr>
          </c:dPt>
          <c:dLbls>
            <c:txPr>
              <a:bodyPr/>
              <a:lstStyle/>
              <a:p>
                <a:pPr>
                  <a:defRPr sz="1500" b="1">
                    <a:solidFill>
                      <a:schemeClr val="bg1"/>
                    </a:solidFill>
                  </a:defRPr>
                </a:pPr>
                <a:endParaRPr lang="fr-FR"/>
              </a:p>
            </c:txPr>
            <c:dLblPos val="inEnd"/>
            <c:showLegendKey val="0"/>
            <c:showVal val="1"/>
            <c:showCatName val="0"/>
            <c:showSerName val="0"/>
            <c:showPercent val="0"/>
            <c:showBubbleSize val="0"/>
            <c:showLeaderLines val="0"/>
          </c:dLbls>
          <c:cat>
            <c:strRef>
              <c:f>(Langoff!$E$3;Langoff!$W$3;Langoff!$Z$3;Langoff!$BA$6;Langoff!$BA$3;Langoff!$BB$4;Langoff!$BC$4)</c:f>
              <c:strCache>
                <c:ptCount val="7"/>
                <c:pt idx="0">
                  <c:v>CIUSSS
Centre-Ouest</c:v>
                </c:pt>
                <c:pt idx="1">
                  <c:v>RLS CAV</c:v>
                </c:pt>
                <c:pt idx="2">
                  <c:v>RLS MON</c:v>
                </c:pt>
                <c:pt idx="4">
                  <c:v>RSS 
Montréal</c:v>
                </c:pt>
                <c:pt idx="5">
                  <c:v>RLS min</c:v>
                </c:pt>
                <c:pt idx="6">
                  <c:v>RLS max</c:v>
                </c:pt>
              </c:strCache>
            </c:strRef>
          </c:cat>
          <c:val>
            <c:numRef>
              <c:f>(Langoff!$E$5;Langoff!$W$5;Langoff!$Z$5;Langoff!$BA$6;Langoff!$BA$5;Langoff!$BB$5;Langoff!$BC$5)</c:f>
              <c:numCache>
                <c:formatCode>0.0</c:formatCode>
                <c:ptCount val="7"/>
                <c:pt idx="0">
                  <c:v>2.8</c:v>
                </c:pt>
                <c:pt idx="1">
                  <c:v>2</c:v>
                </c:pt>
                <c:pt idx="2">
                  <c:v>3.3</c:v>
                </c:pt>
                <c:pt idx="4">
                  <c:v>2.4</c:v>
                </c:pt>
                <c:pt idx="5">
                  <c:v>1.2</c:v>
                </c:pt>
                <c:pt idx="6">
                  <c:v>4.7</c:v>
                </c:pt>
              </c:numCache>
            </c:numRef>
          </c:val>
        </c:ser>
        <c:dLbls>
          <c:dLblPos val="outEnd"/>
          <c:showLegendKey val="0"/>
          <c:showVal val="1"/>
          <c:showCatName val="0"/>
          <c:showSerName val="0"/>
          <c:showPercent val="0"/>
          <c:showBubbleSize val="0"/>
        </c:dLbls>
        <c:gapWidth val="100"/>
        <c:axId val="105518976"/>
        <c:axId val="105548800"/>
      </c:barChart>
      <c:catAx>
        <c:axId val="105518976"/>
        <c:scaling>
          <c:orientation val="minMax"/>
        </c:scaling>
        <c:delete val="0"/>
        <c:axPos val="b"/>
        <c:majorTickMark val="out"/>
        <c:minorTickMark val="none"/>
        <c:tickLblPos val="nextTo"/>
        <c:txPr>
          <a:bodyPr/>
          <a:lstStyle/>
          <a:p>
            <a:pPr>
              <a:defRPr sz="1200"/>
            </a:pPr>
            <a:endParaRPr lang="fr-FR"/>
          </a:p>
        </c:txPr>
        <c:crossAx val="105548800"/>
        <c:crosses val="autoZero"/>
        <c:auto val="1"/>
        <c:lblAlgn val="ctr"/>
        <c:lblOffset val="100"/>
        <c:noMultiLvlLbl val="0"/>
      </c:catAx>
      <c:valAx>
        <c:axId val="105548800"/>
        <c:scaling>
          <c:orientation val="minMax"/>
        </c:scaling>
        <c:delete val="0"/>
        <c:axPos val="l"/>
        <c:title>
          <c:tx>
            <c:rich>
              <a:bodyPr rot="0" vert="horz"/>
              <a:lstStyle/>
              <a:p>
                <a:pPr>
                  <a:defRPr sz="1200"/>
                </a:pPr>
                <a:r>
                  <a:rPr lang="en-US" sz="1200"/>
                  <a:t>%</a:t>
                </a:r>
              </a:p>
            </c:rich>
          </c:tx>
          <c:layout>
            <c:manualLayout>
              <c:xMode val="edge"/>
              <c:yMode val="edge"/>
              <c:x val="9.691697191697192E-3"/>
              <c:y val="1.2061084412119106E-2"/>
            </c:manualLayout>
          </c:layout>
          <c:overlay val="0"/>
        </c:title>
        <c:numFmt formatCode="0.0" sourceLinked="1"/>
        <c:majorTickMark val="out"/>
        <c:minorTickMark val="none"/>
        <c:tickLblPos val="nextTo"/>
        <c:txPr>
          <a:bodyPr/>
          <a:lstStyle/>
          <a:p>
            <a:pPr>
              <a:defRPr sz="1100"/>
            </a:pPr>
            <a:endParaRPr lang="fr-FR"/>
          </a:p>
        </c:txPr>
        <c:crossAx val="105518976"/>
        <c:crosses val="autoZero"/>
        <c:crossBetween val="between"/>
      </c:valAx>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0.58352</cdr:x>
      <cdr:y>0.83212</cdr:y>
    </cdr:from>
    <cdr:to>
      <cdr:x>0.68736</cdr:x>
      <cdr:y>0.95725</cdr:y>
    </cdr:to>
    <cdr:sp macro="" textlink="">
      <cdr:nvSpPr>
        <cdr:cNvPr id="2" name="ZoneTexte 1"/>
        <cdr:cNvSpPr txBox="1"/>
      </cdr:nvSpPr>
      <cdr:spPr>
        <a:xfrm xmlns:a="http://schemas.openxmlformats.org/drawingml/2006/main">
          <a:off x="4924425" y="3800475"/>
          <a:ext cx="876300" cy="571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CA" sz="1100"/>
        </a:p>
      </cdr:txBody>
    </cdr:sp>
  </cdr:relSizeAnchor>
  <cdr:relSizeAnchor xmlns:cdr="http://schemas.openxmlformats.org/drawingml/2006/chartDrawing">
    <cdr:from>
      <cdr:x>0.58352</cdr:x>
      <cdr:y>0.83212</cdr:y>
    </cdr:from>
    <cdr:to>
      <cdr:x>0.68736</cdr:x>
      <cdr:y>0.95725</cdr:y>
    </cdr:to>
    <cdr:sp macro="" textlink="">
      <cdr:nvSpPr>
        <cdr:cNvPr id="3" name="ZoneTexte 1"/>
        <cdr:cNvSpPr txBox="1"/>
      </cdr:nvSpPr>
      <cdr:spPr>
        <a:xfrm xmlns:a="http://schemas.openxmlformats.org/drawingml/2006/main">
          <a:off x="4924425" y="3800475"/>
          <a:ext cx="876300" cy="5715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lang="fr-CA" sz="1600" b="1"/>
        </a:p>
      </cdr:txBody>
    </cdr:sp>
  </cdr:relSizeAnchor>
  <cdr:relSizeAnchor xmlns:cdr="http://schemas.openxmlformats.org/drawingml/2006/chartDrawing">
    <cdr:from>
      <cdr:x>0.58352</cdr:x>
      <cdr:y>0.83212</cdr:y>
    </cdr:from>
    <cdr:to>
      <cdr:x>0.65237</cdr:x>
      <cdr:y>0.91345</cdr:y>
    </cdr:to>
    <cdr:sp macro="" textlink="">
      <cdr:nvSpPr>
        <cdr:cNvPr id="4" name="ZoneTexte 1"/>
        <cdr:cNvSpPr txBox="1"/>
      </cdr:nvSpPr>
      <cdr:spPr>
        <a:xfrm xmlns:a="http://schemas.openxmlformats.org/drawingml/2006/main">
          <a:off x="4924413" y="3800491"/>
          <a:ext cx="581037" cy="37146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lang="fr-CA" sz="1600" b="1"/>
        </a:p>
      </cdr:txBody>
    </cdr:sp>
  </cdr:relSizeAnchor>
  <cdr:relSizeAnchor xmlns:cdr="http://schemas.openxmlformats.org/drawingml/2006/chartDrawing">
    <cdr:from>
      <cdr:x>0.58352</cdr:x>
      <cdr:y>0.83212</cdr:y>
    </cdr:from>
    <cdr:to>
      <cdr:x>0.68736</cdr:x>
      <cdr:y>0.95725</cdr:y>
    </cdr:to>
    <cdr:sp macro="" textlink="">
      <cdr:nvSpPr>
        <cdr:cNvPr id="5" name="ZoneTexte 1"/>
        <cdr:cNvSpPr txBox="1"/>
      </cdr:nvSpPr>
      <cdr:spPr>
        <a:xfrm xmlns:a="http://schemas.openxmlformats.org/drawingml/2006/main">
          <a:off x="4924425" y="3800475"/>
          <a:ext cx="876300" cy="5715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lang="fr-CA" sz="1600" b="1"/>
        </a:p>
      </cdr:txBody>
    </cdr:sp>
  </cdr:relSizeAnchor>
  <cdr:relSizeAnchor xmlns:cdr="http://schemas.openxmlformats.org/drawingml/2006/chartDrawing">
    <cdr:from>
      <cdr:x>0.58352</cdr:x>
      <cdr:y>0.83212</cdr:y>
    </cdr:from>
    <cdr:to>
      <cdr:x>0.68736</cdr:x>
      <cdr:y>0.95725</cdr:y>
    </cdr:to>
    <cdr:sp macro="" textlink="">
      <cdr:nvSpPr>
        <cdr:cNvPr id="6" name="ZoneTexte 1"/>
        <cdr:cNvSpPr txBox="1"/>
      </cdr:nvSpPr>
      <cdr:spPr>
        <a:xfrm xmlns:a="http://schemas.openxmlformats.org/drawingml/2006/main">
          <a:off x="4924425" y="3800475"/>
          <a:ext cx="876300" cy="571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CA" sz="1100"/>
        </a:p>
      </cdr:txBody>
    </cdr:sp>
  </cdr:relSizeAnchor>
  <cdr:relSizeAnchor xmlns:cdr="http://schemas.openxmlformats.org/drawingml/2006/chartDrawing">
    <cdr:from>
      <cdr:x>0.58352</cdr:x>
      <cdr:y>0.83212</cdr:y>
    </cdr:from>
    <cdr:to>
      <cdr:x>0.68736</cdr:x>
      <cdr:y>0.95725</cdr:y>
    </cdr:to>
    <cdr:sp macro="" textlink="">
      <cdr:nvSpPr>
        <cdr:cNvPr id="7" name="ZoneTexte 1"/>
        <cdr:cNvSpPr txBox="1"/>
      </cdr:nvSpPr>
      <cdr:spPr>
        <a:xfrm xmlns:a="http://schemas.openxmlformats.org/drawingml/2006/main">
          <a:off x="4924425" y="3800475"/>
          <a:ext cx="876300" cy="5715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lang="fr-CA" sz="1600" b="1"/>
        </a:p>
      </cdr:txBody>
    </cdr:sp>
  </cdr:relSizeAnchor>
  <cdr:relSizeAnchor xmlns:cdr="http://schemas.openxmlformats.org/drawingml/2006/chartDrawing">
    <cdr:from>
      <cdr:x>0.58352</cdr:x>
      <cdr:y>0.83212</cdr:y>
    </cdr:from>
    <cdr:to>
      <cdr:x>0.65237</cdr:x>
      <cdr:y>0.91345</cdr:y>
    </cdr:to>
    <cdr:sp macro="" textlink="">
      <cdr:nvSpPr>
        <cdr:cNvPr id="8" name="ZoneTexte 1"/>
        <cdr:cNvSpPr txBox="1"/>
      </cdr:nvSpPr>
      <cdr:spPr>
        <a:xfrm xmlns:a="http://schemas.openxmlformats.org/drawingml/2006/main">
          <a:off x="4924413" y="3800491"/>
          <a:ext cx="581037" cy="37146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lang="fr-CA" sz="1600" b="1"/>
        </a:p>
      </cdr:txBody>
    </cdr:sp>
  </cdr:relSizeAnchor>
  <cdr:relSizeAnchor xmlns:cdr="http://schemas.openxmlformats.org/drawingml/2006/chartDrawing">
    <cdr:from>
      <cdr:x>0.58352</cdr:x>
      <cdr:y>0.83212</cdr:y>
    </cdr:from>
    <cdr:to>
      <cdr:x>0.68736</cdr:x>
      <cdr:y>0.95725</cdr:y>
    </cdr:to>
    <cdr:sp macro="" textlink="">
      <cdr:nvSpPr>
        <cdr:cNvPr id="9" name="ZoneTexte 1"/>
        <cdr:cNvSpPr txBox="1"/>
      </cdr:nvSpPr>
      <cdr:spPr>
        <a:xfrm xmlns:a="http://schemas.openxmlformats.org/drawingml/2006/main">
          <a:off x="4924425" y="3800475"/>
          <a:ext cx="876300" cy="5715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lang="fr-CA" sz="1600" b="1"/>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fr-CA"/>
          </a:p>
        </p:txBody>
      </p:sp>
      <p:sp>
        <p:nvSpPr>
          <p:cNvPr id="3" name="Espace réservé de la date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3F2DBBE5-A2D1-4A9D-9FF7-3106322BF243}" type="datetimeFigureOut">
              <a:rPr lang="fr-CA" smtClean="0"/>
              <a:t>2018-10-16</a:t>
            </a:fld>
            <a:endParaRPr lang="fr-CA"/>
          </a:p>
        </p:txBody>
      </p:sp>
      <p:sp>
        <p:nvSpPr>
          <p:cNvPr id="4" name="Espace réservé du pied de page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2170B1B6-27E1-4D60-8775-F74AB58883A2}" type="slidenum">
              <a:rPr lang="fr-CA" smtClean="0"/>
              <a:t>‹N°›</a:t>
            </a:fld>
            <a:endParaRPr lang="fr-CA"/>
          </a:p>
        </p:txBody>
      </p:sp>
    </p:spTree>
    <p:extLst>
      <p:ext uri="{BB962C8B-B14F-4D97-AF65-F5344CB8AC3E}">
        <p14:creationId xmlns:p14="http://schemas.microsoft.com/office/powerpoint/2010/main" val="2725963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fr-CA"/>
          </a:p>
        </p:txBody>
      </p:sp>
      <p:sp>
        <p:nvSpPr>
          <p:cNvPr id="3" name="Espace réservé de la date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9A12CA17-B53A-4BD2-86C0-7832CB296D42}" type="datetimeFigureOut">
              <a:rPr lang="fr-CA" smtClean="0"/>
              <a:t>2018-10-16</a:t>
            </a:fld>
            <a:endParaRPr lang="fr-CA"/>
          </a:p>
        </p:txBody>
      </p:sp>
      <p:sp>
        <p:nvSpPr>
          <p:cNvPr id="4" name="Espace réservé de l'image des diapositives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fr-CA"/>
          </a:p>
        </p:txBody>
      </p:sp>
      <p:sp>
        <p:nvSpPr>
          <p:cNvPr id="5" name="Espace réservé des commentaires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F8906BEE-122F-494D-9B3B-F1F13E60453C}" type="slidenum">
              <a:rPr lang="fr-CA" smtClean="0"/>
              <a:t>‹N°›</a:t>
            </a:fld>
            <a:endParaRPr lang="fr-CA"/>
          </a:p>
        </p:txBody>
      </p:sp>
    </p:spTree>
    <p:extLst>
      <p:ext uri="{BB962C8B-B14F-4D97-AF65-F5344CB8AC3E}">
        <p14:creationId xmlns:p14="http://schemas.microsoft.com/office/powerpoint/2010/main" val="2975336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8906BEE-122F-494D-9B3B-F1F13E60453C}" type="slidenum">
              <a:rPr lang="fr-CA" smtClean="0"/>
              <a:t>2</a:t>
            </a:fld>
            <a:endParaRPr lang="fr-CA"/>
          </a:p>
        </p:txBody>
      </p:sp>
      <p:sp>
        <p:nvSpPr>
          <p:cNvPr id="5" name="Espace réservé du pied de page 4"/>
          <p:cNvSpPr>
            <a:spLocks noGrp="1"/>
          </p:cNvSpPr>
          <p:nvPr>
            <p:ph type="ftr" sz="quarter" idx="11"/>
          </p:nvPr>
        </p:nvSpPr>
        <p:spPr/>
        <p:txBody>
          <a:bodyPr/>
          <a:lstStyle/>
          <a:p>
            <a:r>
              <a:rPr lang="fr-CA" smtClean="0"/>
              <a:t>Direction régionale de santé publique de Montréal</a:t>
            </a:r>
            <a:endParaRPr lang="fr-CA"/>
          </a:p>
        </p:txBody>
      </p:sp>
    </p:spTree>
    <p:extLst>
      <p:ext uri="{BB962C8B-B14F-4D97-AF65-F5344CB8AC3E}">
        <p14:creationId xmlns:p14="http://schemas.microsoft.com/office/powerpoint/2010/main" val="414528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8906BEE-122F-494D-9B3B-F1F13E60453C}" type="slidenum">
              <a:rPr lang="fr-CA" smtClean="0"/>
              <a:t>3</a:t>
            </a:fld>
            <a:endParaRPr lang="fr-CA"/>
          </a:p>
        </p:txBody>
      </p:sp>
      <p:sp>
        <p:nvSpPr>
          <p:cNvPr id="5" name="Espace réservé du pied de page 4"/>
          <p:cNvSpPr>
            <a:spLocks noGrp="1"/>
          </p:cNvSpPr>
          <p:nvPr>
            <p:ph type="ftr" sz="quarter" idx="11"/>
          </p:nvPr>
        </p:nvSpPr>
        <p:spPr/>
        <p:txBody>
          <a:bodyPr/>
          <a:lstStyle/>
          <a:p>
            <a:r>
              <a:rPr lang="fr-CA" smtClean="0"/>
              <a:t>Direction régionale de santé publique de Montréal</a:t>
            </a:r>
            <a:endParaRPr lang="fr-CA"/>
          </a:p>
        </p:txBody>
      </p:sp>
    </p:spTree>
    <p:extLst>
      <p:ext uri="{BB962C8B-B14F-4D97-AF65-F5344CB8AC3E}">
        <p14:creationId xmlns:p14="http://schemas.microsoft.com/office/powerpoint/2010/main" val="414528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8906BEE-122F-494D-9B3B-F1F13E60453C}" type="slidenum">
              <a:rPr lang="fr-CA" smtClean="0"/>
              <a:t>4</a:t>
            </a:fld>
            <a:endParaRPr lang="fr-CA"/>
          </a:p>
        </p:txBody>
      </p:sp>
    </p:spTree>
    <p:extLst>
      <p:ext uri="{BB962C8B-B14F-4D97-AF65-F5344CB8AC3E}">
        <p14:creationId xmlns:p14="http://schemas.microsoft.com/office/powerpoint/2010/main" val="414528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8906BEE-122F-494D-9B3B-F1F13E60453C}" type="slidenum">
              <a:rPr lang="fr-CA" smtClean="0"/>
              <a:t>7</a:t>
            </a:fld>
            <a:endParaRPr lang="fr-CA"/>
          </a:p>
        </p:txBody>
      </p:sp>
    </p:spTree>
    <p:extLst>
      <p:ext uri="{BB962C8B-B14F-4D97-AF65-F5344CB8AC3E}">
        <p14:creationId xmlns:p14="http://schemas.microsoft.com/office/powerpoint/2010/main" val="4145280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8906BEE-122F-494D-9B3B-F1F13E60453C}" type="slidenum">
              <a:rPr lang="fr-CA" smtClean="0"/>
              <a:t>8</a:t>
            </a:fld>
            <a:endParaRPr lang="fr-CA"/>
          </a:p>
        </p:txBody>
      </p:sp>
    </p:spTree>
    <p:extLst>
      <p:ext uri="{BB962C8B-B14F-4D97-AF65-F5344CB8AC3E}">
        <p14:creationId xmlns:p14="http://schemas.microsoft.com/office/powerpoint/2010/main" val="414528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8906BEE-122F-494D-9B3B-F1F13E60453C}" type="slidenum">
              <a:rPr lang="fr-CA" smtClean="0"/>
              <a:t>9</a:t>
            </a:fld>
            <a:endParaRPr lang="fr-CA"/>
          </a:p>
        </p:txBody>
      </p:sp>
    </p:spTree>
    <p:extLst>
      <p:ext uri="{BB962C8B-B14F-4D97-AF65-F5344CB8AC3E}">
        <p14:creationId xmlns:p14="http://schemas.microsoft.com/office/powerpoint/2010/main" val="4145280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8906BEE-122F-494D-9B3B-F1F13E60453C}" type="slidenum">
              <a:rPr lang="fr-CA" smtClean="0"/>
              <a:t>12</a:t>
            </a:fld>
            <a:endParaRPr lang="fr-CA"/>
          </a:p>
        </p:txBody>
      </p:sp>
    </p:spTree>
    <p:extLst>
      <p:ext uri="{BB962C8B-B14F-4D97-AF65-F5344CB8AC3E}">
        <p14:creationId xmlns:p14="http://schemas.microsoft.com/office/powerpoint/2010/main" val="968153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8906BEE-122F-494D-9B3B-F1F13E60453C}" type="slidenum">
              <a:rPr lang="fr-CA" smtClean="0"/>
              <a:t>16</a:t>
            </a:fld>
            <a:endParaRPr lang="fr-CA"/>
          </a:p>
        </p:txBody>
      </p:sp>
    </p:spTree>
    <p:extLst>
      <p:ext uri="{BB962C8B-B14F-4D97-AF65-F5344CB8AC3E}">
        <p14:creationId xmlns:p14="http://schemas.microsoft.com/office/powerpoint/2010/main" val="4145280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8906BEE-122F-494D-9B3B-F1F13E60453C}" type="slidenum">
              <a:rPr lang="fr-CA" smtClean="0"/>
              <a:t>17</a:t>
            </a:fld>
            <a:endParaRPr lang="fr-CA"/>
          </a:p>
        </p:txBody>
      </p:sp>
    </p:spTree>
    <p:extLst>
      <p:ext uri="{BB962C8B-B14F-4D97-AF65-F5344CB8AC3E}">
        <p14:creationId xmlns:p14="http://schemas.microsoft.com/office/powerpoint/2010/main" val="414528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4605C633-C80F-4F48-B27F-EBC79311158D}" type="datetime1">
              <a:rPr lang="fr-FR" smtClean="0"/>
              <a:t>16/10/2018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E30B91DB-D8A3-4FA9-8FE1-FF76F098015E}" type="datetime1">
              <a:rPr lang="fr-FR" smtClean="0"/>
              <a:t>16/10/2018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521A01A-9967-4A06-9C4B-343580EF2475}" type="datetime1">
              <a:rPr lang="fr-FR" smtClean="0"/>
              <a:t>16/10/2018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BBDDA37-D1F1-44ED-92D0-0CC2FBF99C27}" type="datetime1">
              <a:rPr lang="fr-FR" smtClean="0"/>
              <a:t>16/10/2018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245DC37-8F3B-4871-9DC2-9EA11D586A87}" type="datetime1">
              <a:rPr lang="fr-FR" smtClean="0"/>
              <a:t>16/10/2018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DE292B39-0BD3-4A99-B947-713FA1A1D627}" type="datetime1">
              <a:rPr lang="fr-FR" smtClean="0"/>
              <a:t>16/10/2018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19DD9DDF-2B18-4F52-8889-0DEBF7D7A384}" type="datetime1">
              <a:rPr lang="fr-FR" smtClean="0"/>
              <a:t>16/10/2018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9D4F2FB3-DECA-4DEB-9E5F-355B21B1B3A1}" type="datetime1">
              <a:rPr lang="fr-FR" smtClean="0"/>
              <a:t>16/10/2018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4FFF99-FAF6-4B8C-9B1A-E892EB3A9083}" type="datetime1">
              <a:rPr lang="fr-FR" smtClean="0"/>
              <a:t>16/10/2018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6BB124D-D6B8-4109-9683-CA0CC15411B0}" type="datetime1">
              <a:rPr lang="fr-FR" smtClean="0"/>
              <a:t>16/10/2018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818EDF5-1E7B-4CE8-A8A7-98EAE6053ACD}" type="datetime1">
              <a:rPr lang="fr-FR" smtClean="0"/>
              <a:t>16/10/2018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87F25-C134-4997-9707-7C855400732E}" type="datetime1">
              <a:rPr lang="fr-FR" smtClean="0"/>
              <a:t>16/10/2018</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ciusss-centresudmtl.gouv.qc.c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484771"/>
            <a:ext cx="9144000" cy="1404159"/>
          </a:xfrm>
        </p:spPr>
        <p:txBody>
          <a:bodyPr>
            <a:normAutofit/>
          </a:bodyPr>
          <a:lstStyle/>
          <a:p>
            <a:r>
              <a:rPr lang="fr-CA" sz="2800" b="1" dirty="0">
                <a:solidFill>
                  <a:srgbClr val="2492A8"/>
                </a:solidFill>
                <a:latin typeface="Trebuchet MS" panose="020B0603020202020204" pitchFamily="34" charset="0"/>
              </a:rPr>
              <a:t>PORTRAIT DE SANTÉ DE LA POPULATION</a:t>
            </a:r>
            <a:r>
              <a:rPr lang="fr-CA" sz="2800" b="1" dirty="0" smtClean="0">
                <a:solidFill>
                  <a:srgbClr val="2492A8"/>
                </a:solidFill>
                <a:latin typeface="Trebuchet MS" panose="020B0603020202020204" pitchFamily="34" charset="0"/>
              </a:rPr>
              <a:t/>
            </a:r>
            <a:br>
              <a:rPr lang="fr-CA" sz="2800" b="1" dirty="0" smtClean="0">
                <a:solidFill>
                  <a:srgbClr val="2492A8"/>
                </a:solidFill>
                <a:latin typeface="Trebuchet MS" panose="020B0603020202020204" pitchFamily="34" charset="0"/>
              </a:rPr>
            </a:br>
            <a:r>
              <a:rPr lang="fr-CA" sz="1600" dirty="0" smtClean="0">
                <a:solidFill>
                  <a:srgbClr val="2492A8"/>
                </a:solidFill>
                <a:latin typeface="Trebuchet MS" panose="020B0603020202020204" pitchFamily="34" charset="0"/>
              </a:rPr>
              <a:t>Une production de la Direction régionale de santé publique de Montréal</a:t>
            </a:r>
            <a:endParaRPr lang="fr-CA" sz="1600" dirty="0">
              <a:solidFill>
                <a:srgbClr val="2492A8"/>
              </a:solidFill>
              <a:latin typeface="Trebuchet MS" panose="020B0603020202020204" pitchFamily="34" charset="0"/>
            </a:endParaRPr>
          </a:p>
        </p:txBody>
      </p:sp>
      <p:sp>
        <p:nvSpPr>
          <p:cNvPr id="3" name="Sous-titre 2"/>
          <p:cNvSpPr>
            <a:spLocks noGrp="1"/>
          </p:cNvSpPr>
          <p:nvPr>
            <p:ph type="subTitle" idx="1"/>
          </p:nvPr>
        </p:nvSpPr>
        <p:spPr>
          <a:xfrm>
            <a:off x="0" y="3068954"/>
            <a:ext cx="9144000" cy="648072"/>
          </a:xfrm>
        </p:spPr>
        <p:txBody>
          <a:bodyPr>
            <a:normAutofit/>
          </a:bodyPr>
          <a:lstStyle/>
          <a:p>
            <a:r>
              <a:rPr lang="fr-CA" sz="3600" b="1" dirty="0">
                <a:latin typeface="Trebuchet MS" panose="020B0603020202020204" pitchFamily="34" charset="0"/>
              </a:rPr>
              <a:t>CIUSSS du Centre-Ouest</a:t>
            </a:r>
          </a:p>
        </p:txBody>
      </p:sp>
      <p:grpSp>
        <p:nvGrpSpPr>
          <p:cNvPr id="12" name="Groupe 11"/>
          <p:cNvGrpSpPr/>
          <p:nvPr/>
        </p:nvGrpSpPr>
        <p:grpSpPr>
          <a:xfrm>
            <a:off x="3924080" y="467569"/>
            <a:ext cx="1008000" cy="1008000"/>
            <a:chOff x="3852080" y="476672"/>
            <a:chExt cx="1008000" cy="1008000"/>
          </a:xfrm>
          <a:solidFill>
            <a:srgbClr val="EC6028"/>
          </a:solidFill>
        </p:grpSpPr>
        <p:sp>
          <p:nvSpPr>
            <p:cNvPr id="4" name="Ellipse 3"/>
            <p:cNvSpPr/>
            <p:nvPr/>
          </p:nvSpPr>
          <p:spPr>
            <a:xfrm>
              <a:off x="3852080" y="476672"/>
              <a:ext cx="1008000" cy="1008000"/>
            </a:xfrm>
            <a:prstGeom prst="ellipse">
              <a:avLst/>
            </a:prstGeom>
            <a:grpFill/>
            <a:ln>
              <a:solidFill>
                <a:srgbClr val="EC6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p:cNvSpPr txBox="1"/>
            <p:nvPr/>
          </p:nvSpPr>
          <p:spPr>
            <a:xfrm>
              <a:off x="3924080" y="780617"/>
              <a:ext cx="864000" cy="400110"/>
            </a:xfrm>
            <a:prstGeom prst="rect">
              <a:avLst/>
            </a:prstGeom>
            <a:grpFill/>
            <a:ln>
              <a:noFill/>
            </a:ln>
          </p:spPr>
          <p:txBody>
            <a:bodyPr wrap="square" rtlCol="0">
              <a:spAutoFit/>
            </a:bodyPr>
            <a:lstStyle/>
            <a:p>
              <a:pPr algn="ctr"/>
              <a:r>
                <a:rPr lang="fr-CA" sz="2000" b="1" dirty="0" smtClean="0">
                  <a:solidFill>
                    <a:schemeClr val="bg1"/>
                  </a:solidFill>
                  <a:latin typeface="Trebuchet MS" panose="020B0603020202020204" pitchFamily="34" charset="0"/>
                </a:rPr>
                <a:t>2018</a:t>
              </a:r>
            </a:p>
          </p:txBody>
        </p:sp>
      </p:gr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3778" y="4145284"/>
            <a:ext cx="4488604" cy="237600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722" y="5985414"/>
            <a:ext cx="1458336" cy="684000"/>
          </a:xfrm>
          <a:prstGeom prst="rect">
            <a:avLst/>
          </a:prstGeom>
        </p:spPr>
      </p:pic>
    </p:spTree>
    <p:extLst>
      <p:ext uri="{BB962C8B-B14F-4D97-AF65-F5344CB8AC3E}">
        <p14:creationId xmlns:p14="http://schemas.microsoft.com/office/powerpoint/2010/main" val="2911550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a:solidFill>
                  <a:schemeClr val="bg1"/>
                </a:solidFill>
                <a:latin typeface="Trebuchet MS" panose="020B0603020202020204" pitchFamily="34" charset="0"/>
              </a:rPr>
              <a:t>Indice synthétique de fécondité (ISF)</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10</a:t>
            </a:fld>
            <a:endParaRPr lang="fr-BE"/>
          </a:p>
        </p:txBody>
      </p:sp>
      <p:graphicFrame>
        <p:nvGraphicFramePr>
          <p:cNvPr id="6" name="Graphique 5"/>
          <p:cNvGraphicFramePr>
            <a:graphicFrameLocks/>
          </p:cNvGraphicFramePr>
          <p:nvPr>
            <p:extLst>
              <p:ext uri="{D42A27DB-BD31-4B8C-83A1-F6EECF244321}">
                <p14:modId xmlns:p14="http://schemas.microsoft.com/office/powerpoint/2010/main" val="222239582"/>
              </p:ext>
            </p:extLst>
          </p:nvPr>
        </p:nvGraphicFramePr>
        <p:xfrm>
          <a:off x="106200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Connecteur droit 6"/>
          <p:cNvCxnSpPr/>
          <p:nvPr/>
        </p:nvCxnSpPr>
        <p:spPr>
          <a:xfrm flipV="1">
            <a:off x="4827645"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11"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600" dirty="0" smtClean="0"/>
              <a:t>Dans </a:t>
            </a:r>
            <a:r>
              <a:rPr lang="fr-CA" sz="1600" dirty="0"/>
              <a:t>le CIUSSS comme à Montréal, les femmes ont en moyenne 1,5 enfant</a:t>
            </a:r>
            <a:r>
              <a:rPr lang="fr-CA" sz="1600" dirty="0" smtClean="0"/>
              <a:t>.</a:t>
            </a:r>
            <a:endParaRPr lang="fr-CA" sz="1600" dirty="0"/>
          </a:p>
        </p:txBody>
      </p:sp>
      <p:sp>
        <p:nvSpPr>
          <p:cNvPr id="9" name="ZoneTexte 8"/>
          <p:cNvSpPr txBox="1"/>
          <p:nvPr/>
        </p:nvSpPr>
        <p:spPr>
          <a:xfrm>
            <a:off x="0" y="728655"/>
            <a:ext cx="9144000" cy="369332"/>
          </a:xfrm>
          <a:prstGeom prst="rect">
            <a:avLst/>
          </a:prstGeom>
          <a:noFill/>
        </p:spPr>
        <p:txBody>
          <a:bodyPr wrap="square" rtlCol="0">
            <a:spAutoFit/>
          </a:bodyPr>
          <a:lstStyle/>
          <a:p>
            <a:pPr algn="ctr"/>
            <a:r>
              <a:rPr lang="fr-CA" dirty="0" smtClean="0"/>
              <a:t>Nombre </a:t>
            </a:r>
            <a:r>
              <a:rPr lang="fr-CA" dirty="0"/>
              <a:t>moyen d’enfants </a:t>
            </a:r>
            <a:r>
              <a:rPr lang="fr-CA" dirty="0" smtClean="0"/>
              <a:t>par femme (2012-2014)</a:t>
            </a:r>
            <a:endParaRPr lang="fr-CA" dirty="0"/>
          </a:p>
        </p:txBody>
      </p:sp>
    </p:spTree>
    <p:extLst>
      <p:ext uri="{BB962C8B-B14F-4D97-AF65-F5344CB8AC3E}">
        <p14:creationId xmlns:p14="http://schemas.microsoft.com/office/powerpoint/2010/main" val="1315389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a:solidFill>
                  <a:schemeClr val="bg1"/>
                </a:solidFill>
                <a:latin typeface="Trebuchet MS" panose="020B0603020202020204" pitchFamily="34" charset="0"/>
              </a:rPr>
              <a:t>Familles avec enfants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11</a:t>
            </a:fld>
            <a:endParaRPr lang="fr-BE"/>
          </a:p>
        </p:txBody>
      </p:sp>
      <p:graphicFrame>
        <p:nvGraphicFramePr>
          <p:cNvPr id="10" name="Graphique 9"/>
          <p:cNvGraphicFramePr>
            <a:graphicFrameLocks/>
          </p:cNvGraphicFramePr>
          <p:nvPr>
            <p:extLst>
              <p:ext uri="{D42A27DB-BD31-4B8C-83A1-F6EECF244321}">
                <p14:modId xmlns:p14="http://schemas.microsoft.com/office/powerpoint/2010/main" val="3527828077"/>
              </p:ext>
            </p:extLst>
          </p:nvPr>
        </p:nvGraphicFramePr>
        <p:xfrm>
          <a:off x="106200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Connecteur droit 10"/>
          <p:cNvCxnSpPr/>
          <p:nvPr/>
        </p:nvCxnSpPr>
        <p:spPr>
          <a:xfrm flipV="1">
            <a:off x="4827645"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12"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600" dirty="0" smtClean="0"/>
              <a:t>Le </a:t>
            </a:r>
            <a:r>
              <a:rPr lang="fr-CA" sz="1600" dirty="0"/>
              <a:t>CIUSSS et ses sous-territoires affichent une proportion de familles avec enfant comparable à celle de Montréal</a:t>
            </a:r>
            <a:r>
              <a:rPr lang="fr-CA" sz="1600" dirty="0" smtClean="0"/>
              <a:t>.</a:t>
            </a:r>
            <a:endParaRPr lang="fr-CA" sz="1600" dirty="0">
              <a:latin typeface="Trebuchet MS" panose="020B0603020202020204" pitchFamily="34" charset="0"/>
            </a:endParaRPr>
          </a:p>
        </p:txBody>
      </p:sp>
      <p:sp>
        <p:nvSpPr>
          <p:cNvPr id="9" name="ZoneTexte 8"/>
          <p:cNvSpPr txBox="1"/>
          <p:nvPr/>
        </p:nvSpPr>
        <p:spPr>
          <a:xfrm>
            <a:off x="0" y="728655"/>
            <a:ext cx="9144000" cy="369332"/>
          </a:xfrm>
          <a:prstGeom prst="rect">
            <a:avLst/>
          </a:prstGeom>
          <a:noFill/>
        </p:spPr>
        <p:txBody>
          <a:bodyPr wrap="square" rtlCol="0">
            <a:spAutoFit/>
          </a:bodyPr>
          <a:lstStyle/>
          <a:p>
            <a:pPr algn="ctr"/>
            <a:r>
              <a:rPr lang="fr-CA" dirty="0"/>
              <a:t>Proportion (%) </a:t>
            </a:r>
            <a:r>
              <a:rPr lang="fr-CA" dirty="0" smtClean="0"/>
              <a:t>de familles avec </a:t>
            </a:r>
            <a:r>
              <a:rPr lang="fr-CA" dirty="0"/>
              <a:t>au moins </a:t>
            </a:r>
            <a:r>
              <a:rPr lang="fr-CA" dirty="0" smtClean="0"/>
              <a:t>un enfant de 0-17 ans (2016) </a:t>
            </a:r>
            <a:endParaRPr lang="fr-CA" dirty="0"/>
          </a:p>
        </p:txBody>
      </p:sp>
    </p:spTree>
    <p:extLst>
      <p:ext uri="{BB962C8B-B14F-4D97-AF65-F5344CB8AC3E}">
        <p14:creationId xmlns:p14="http://schemas.microsoft.com/office/powerpoint/2010/main" val="3117149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a:solidFill>
                  <a:schemeClr val="bg1"/>
                </a:solidFill>
                <a:latin typeface="Trebuchet MS" panose="020B0603020202020204" pitchFamily="34" charset="0"/>
              </a:rPr>
              <a:t>Immigrants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12</a:t>
            </a:fld>
            <a:endParaRPr lang="fr-BE"/>
          </a:p>
        </p:txBody>
      </p:sp>
      <p:graphicFrame>
        <p:nvGraphicFramePr>
          <p:cNvPr id="10" name="Graphique 9"/>
          <p:cNvGraphicFramePr>
            <a:graphicFrameLocks/>
          </p:cNvGraphicFramePr>
          <p:nvPr>
            <p:extLst>
              <p:ext uri="{D42A27DB-BD31-4B8C-83A1-F6EECF244321}">
                <p14:modId xmlns:p14="http://schemas.microsoft.com/office/powerpoint/2010/main" val="372201102"/>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necteur droit 10"/>
          <p:cNvCxnSpPr/>
          <p:nvPr/>
        </p:nvCxnSpPr>
        <p:spPr>
          <a:xfrm flipV="1">
            <a:off x="4752023"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12"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fr-CA" sz="1600" dirty="0" smtClean="0"/>
              <a:t>Dans </a:t>
            </a:r>
            <a:r>
              <a:rPr lang="fr-CA" sz="1600" dirty="0"/>
              <a:t>le </a:t>
            </a:r>
            <a:r>
              <a:rPr lang="fr-CA" sz="1600" dirty="0" smtClean="0"/>
              <a:t>CIUSSS, environ 4 </a:t>
            </a:r>
            <a:r>
              <a:rPr lang="fr-CA" sz="1600" dirty="0"/>
              <a:t>personnes sur 10 sont nées à </a:t>
            </a:r>
            <a:r>
              <a:rPr lang="fr-CA" sz="1600" dirty="0" smtClean="0"/>
              <a:t>l’extérieur </a:t>
            </a:r>
            <a:r>
              <a:rPr lang="fr-CA" sz="1600" dirty="0"/>
              <a:t>du Canada. </a:t>
            </a:r>
          </a:p>
          <a:p>
            <a:pPr>
              <a:lnSpc>
                <a:spcPct val="120000"/>
              </a:lnSpc>
            </a:pPr>
            <a:r>
              <a:rPr lang="fr-CA" sz="1600" dirty="0"/>
              <a:t>L’ensemble du CIUSSS ainsi que ses RLS affichent des proportions plus élevées que celle de Montréal</a:t>
            </a:r>
            <a:r>
              <a:rPr lang="fr-CA" sz="1600" dirty="0" smtClean="0"/>
              <a:t>.</a:t>
            </a:r>
            <a:endParaRPr lang="fr-CA" sz="1600" dirty="0">
              <a:latin typeface="Trebuchet MS" panose="020B0603020202020204" pitchFamily="34" charset="0"/>
            </a:endParaRPr>
          </a:p>
        </p:txBody>
      </p:sp>
      <p:sp>
        <p:nvSpPr>
          <p:cNvPr id="8" name="ZoneTexte 7"/>
          <p:cNvSpPr txBox="1"/>
          <p:nvPr/>
        </p:nvSpPr>
        <p:spPr>
          <a:xfrm>
            <a:off x="0" y="728655"/>
            <a:ext cx="9144000" cy="369332"/>
          </a:xfrm>
          <a:prstGeom prst="rect">
            <a:avLst/>
          </a:prstGeom>
          <a:noFill/>
        </p:spPr>
        <p:txBody>
          <a:bodyPr wrap="square" rtlCol="0">
            <a:spAutoFit/>
          </a:bodyPr>
          <a:lstStyle/>
          <a:p>
            <a:pPr algn="ctr"/>
            <a:r>
              <a:rPr lang="fr-CA" dirty="0" smtClean="0"/>
              <a:t>Proportion (%) de la population née à l’extérieur du Canada (2016)</a:t>
            </a:r>
            <a:endParaRPr lang="fr-CA" dirty="0"/>
          </a:p>
        </p:txBody>
      </p:sp>
    </p:spTree>
    <p:extLst>
      <p:ext uri="{BB962C8B-B14F-4D97-AF65-F5344CB8AC3E}">
        <p14:creationId xmlns:p14="http://schemas.microsoft.com/office/powerpoint/2010/main" val="2451241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a:solidFill>
                  <a:schemeClr val="bg1"/>
                </a:solidFill>
                <a:latin typeface="Trebuchet MS" panose="020B0603020202020204" pitchFamily="34" charset="0"/>
              </a:rPr>
              <a:t>Immigrants récents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13</a:t>
            </a:fld>
            <a:endParaRPr lang="fr-BE"/>
          </a:p>
        </p:txBody>
      </p:sp>
      <p:sp>
        <p:nvSpPr>
          <p:cNvPr id="9"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500" dirty="0" smtClean="0"/>
              <a:t>Dans </a:t>
            </a:r>
            <a:r>
              <a:rPr lang="fr-CA" sz="1500" dirty="0"/>
              <a:t>le CIUSSS du Centre-Ouest, </a:t>
            </a:r>
            <a:r>
              <a:rPr lang="fr-CA" sz="1500" dirty="0" smtClean="0"/>
              <a:t>1 </a:t>
            </a:r>
            <a:r>
              <a:rPr lang="fr-CA" sz="1500" dirty="0"/>
              <a:t>personne sur 10 est un immigrant récent.</a:t>
            </a:r>
          </a:p>
          <a:p>
            <a:r>
              <a:rPr lang="fr-CA" sz="1500" dirty="0"/>
              <a:t>Pour l’ensemble du CIUSSS ainsi </a:t>
            </a:r>
            <a:r>
              <a:rPr lang="fr-CA" sz="1500" dirty="0" smtClean="0"/>
              <a:t>que ses </a:t>
            </a:r>
            <a:r>
              <a:rPr lang="fr-CA" sz="1500" dirty="0"/>
              <a:t>deux territoires de RLS, les valeurs sont parmi les plus élevées de la région</a:t>
            </a:r>
            <a:r>
              <a:rPr lang="fr-CA" sz="1500" dirty="0" smtClean="0"/>
              <a:t>.</a:t>
            </a:r>
            <a:endParaRPr lang="fr-CA" sz="1500" dirty="0"/>
          </a:p>
        </p:txBody>
      </p:sp>
      <p:graphicFrame>
        <p:nvGraphicFramePr>
          <p:cNvPr id="8" name="Graphique 7"/>
          <p:cNvGraphicFramePr>
            <a:graphicFrameLocks/>
          </p:cNvGraphicFramePr>
          <p:nvPr>
            <p:extLst>
              <p:ext uri="{D42A27DB-BD31-4B8C-83A1-F6EECF244321}">
                <p14:modId xmlns:p14="http://schemas.microsoft.com/office/powerpoint/2010/main" val="3286299894"/>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0" y="728655"/>
            <a:ext cx="9144000" cy="369332"/>
          </a:xfrm>
          <a:prstGeom prst="rect">
            <a:avLst/>
          </a:prstGeom>
          <a:noFill/>
        </p:spPr>
        <p:txBody>
          <a:bodyPr wrap="square" rtlCol="0">
            <a:spAutoFit/>
          </a:bodyPr>
          <a:lstStyle/>
          <a:p>
            <a:pPr algn="ctr"/>
            <a:r>
              <a:rPr lang="fr-CA" dirty="0"/>
              <a:t>Proportion (%) de la population ayant immigré au cours des 5 dernières années  (2016)</a:t>
            </a:r>
          </a:p>
        </p:txBody>
      </p:sp>
    </p:spTree>
    <p:extLst>
      <p:ext uri="{BB962C8B-B14F-4D97-AF65-F5344CB8AC3E}">
        <p14:creationId xmlns:p14="http://schemas.microsoft.com/office/powerpoint/2010/main" val="9737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a:solidFill>
                  <a:schemeClr val="bg1"/>
                </a:solidFill>
                <a:latin typeface="Trebuchet MS" panose="020B0603020202020204" pitchFamily="34" charset="0"/>
              </a:rPr>
              <a:t>Connaissance langues officielles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14</a:t>
            </a:fld>
            <a:endParaRPr lang="fr-BE"/>
          </a:p>
        </p:txBody>
      </p:sp>
      <p:graphicFrame>
        <p:nvGraphicFramePr>
          <p:cNvPr id="8" name="Graphique 7"/>
          <p:cNvGraphicFramePr>
            <a:graphicFrameLocks/>
          </p:cNvGraphicFramePr>
          <p:nvPr>
            <p:extLst>
              <p:ext uri="{D42A27DB-BD31-4B8C-83A1-F6EECF244321}">
                <p14:modId xmlns:p14="http://schemas.microsoft.com/office/powerpoint/2010/main" val="111056717"/>
              </p:ext>
            </p:extLst>
          </p:nvPr>
        </p:nvGraphicFramePr>
        <p:xfrm>
          <a:off x="106200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Connecteur droit 8"/>
          <p:cNvCxnSpPr/>
          <p:nvPr/>
        </p:nvCxnSpPr>
        <p:spPr>
          <a:xfrm flipV="1">
            <a:off x="4827645"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7"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600" dirty="0" smtClean="0"/>
              <a:t>Pour </a:t>
            </a:r>
            <a:r>
              <a:rPr lang="fr-CA" sz="1600" dirty="0"/>
              <a:t>l’ensemble du CIUSSS comme pour le RLS MON, la proportion de personnes qui ne connaissent aucune des deux langues officielles est supérieure à celle de la </a:t>
            </a:r>
            <a:r>
              <a:rPr lang="fr-CA" sz="1600" dirty="0" smtClean="0"/>
              <a:t>région. </a:t>
            </a:r>
            <a:endParaRPr lang="fr-CA" sz="1600" dirty="0"/>
          </a:p>
          <a:p>
            <a:r>
              <a:rPr lang="fr-CA" sz="1600" dirty="0"/>
              <a:t>Le RLS CAV se distingue toutefois avec une proportion plus </a:t>
            </a:r>
            <a:r>
              <a:rPr lang="fr-CA" sz="1600" dirty="0" smtClean="0"/>
              <a:t>faible.</a:t>
            </a:r>
            <a:endParaRPr lang="fr-CA" sz="1600" dirty="0"/>
          </a:p>
        </p:txBody>
      </p:sp>
      <p:sp>
        <p:nvSpPr>
          <p:cNvPr id="12" name="ZoneTexte 11"/>
          <p:cNvSpPr txBox="1"/>
          <p:nvPr/>
        </p:nvSpPr>
        <p:spPr>
          <a:xfrm>
            <a:off x="0" y="622393"/>
            <a:ext cx="9144000" cy="646331"/>
          </a:xfrm>
          <a:prstGeom prst="rect">
            <a:avLst/>
          </a:prstGeom>
          <a:noFill/>
        </p:spPr>
        <p:txBody>
          <a:bodyPr wrap="square" rtlCol="0">
            <a:spAutoFit/>
          </a:bodyPr>
          <a:lstStyle/>
          <a:p>
            <a:pPr algn="ctr"/>
            <a:r>
              <a:rPr lang="fr-CA" dirty="0"/>
              <a:t>Proportion (%) de la population </a:t>
            </a:r>
            <a:r>
              <a:rPr lang="fr-CA" dirty="0" smtClean="0"/>
              <a:t>qui </a:t>
            </a:r>
            <a:r>
              <a:rPr lang="fr-CA" dirty="0"/>
              <a:t>ne peut soutenir </a:t>
            </a:r>
            <a:r>
              <a:rPr lang="fr-CA" dirty="0" smtClean="0"/>
              <a:t>une conversation </a:t>
            </a:r>
            <a:endParaRPr lang="fr-CA" dirty="0"/>
          </a:p>
          <a:p>
            <a:pPr algn="ctr"/>
            <a:r>
              <a:rPr lang="fr-CA" dirty="0" smtClean="0"/>
              <a:t>dans </a:t>
            </a:r>
            <a:r>
              <a:rPr lang="fr-CA" dirty="0"/>
              <a:t>l’une </a:t>
            </a:r>
            <a:r>
              <a:rPr lang="fr-CA" dirty="0" smtClean="0"/>
              <a:t>des </a:t>
            </a:r>
            <a:r>
              <a:rPr lang="fr-CA" dirty="0"/>
              <a:t>langues </a:t>
            </a:r>
            <a:r>
              <a:rPr lang="fr-CA" dirty="0" smtClean="0"/>
              <a:t>officielles (2016)</a:t>
            </a:r>
            <a:endParaRPr lang="fr-CA" dirty="0"/>
          </a:p>
        </p:txBody>
      </p:sp>
    </p:spTree>
    <p:extLst>
      <p:ext uri="{BB962C8B-B14F-4D97-AF65-F5344CB8AC3E}">
        <p14:creationId xmlns:p14="http://schemas.microsoft.com/office/powerpoint/2010/main" val="2739853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31471" y="1340768"/>
            <a:ext cx="7772400" cy="1500187"/>
          </a:xfrm>
        </p:spPr>
        <p:txBody>
          <a:bodyPr/>
          <a:lstStyle/>
          <a:p>
            <a:r>
              <a:rPr lang="fr-CA" b="1" dirty="0" smtClean="0">
                <a:latin typeface="Trebuchet MS" panose="020B0603020202020204" pitchFamily="34" charset="0"/>
              </a:rPr>
              <a:t>CIUSSS </a:t>
            </a:r>
            <a:r>
              <a:rPr lang="fr-CA" b="1" dirty="0">
                <a:latin typeface="Trebuchet MS" panose="020B0603020202020204" pitchFamily="34" charset="0"/>
              </a:rPr>
              <a:t>du Centre-Ouest</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15</a:t>
            </a:fld>
            <a:endParaRPr lang="fr-BE"/>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2253" y="476672"/>
            <a:ext cx="1279173" cy="1512000"/>
          </a:xfrm>
          <a:prstGeom prst="rect">
            <a:avLst/>
          </a:prstGeom>
        </p:spPr>
      </p:pic>
      <p:sp>
        <p:nvSpPr>
          <p:cNvPr id="8" name="Titre 1"/>
          <p:cNvSpPr txBox="1">
            <a:spLocks/>
          </p:cNvSpPr>
          <p:nvPr/>
        </p:nvSpPr>
        <p:spPr>
          <a:xfrm>
            <a:off x="431471" y="2859013"/>
            <a:ext cx="7772400" cy="13620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fr-CA" smtClean="0">
                <a:solidFill>
                  <a:srgbClr val="2492A8"/>
                </a:solidFill>
              </a:rPr>
              <a:t>indicateurs socioéconomiques</a:t>
            </a:r>
            <a:endParaRPr lang="fr-CA" dirty="0">
              <a:solidFill>
                <a:srgbClr val="2492A8"/>
              </a:solidFill>
            </a:endParaRPr>
          </a:p>
        </p:txBody>
      </p:sp>
    </p:spTree>
    <p:extLst>
      <p:ext uri="{BB962C8B-B14F-4D97-AF65-F5344CB8AC3E}">
        <p14:creationId xmlns:p14="http://schemas.microsoft.com/office/powerpoint/2010/main" val="1981760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Le CIUSSS le plus favorisé matériellement</a:t>
            </a:r>
            <a:endParaRPr lang="fr-CA" sz="2800" dirty="0">
              <a:solidFill>
                <a:schemeClr val="bg1"/>
              </a:solidFill>
              <a:latin typeface="Trebuchet MS" panose="020B0603020202020204" pitchFamily="34" charset="0"/>
            </a:endParaRPr>
          </a:p>
        </p:txBody>
      </p:sp>
      <p:sp>
        <p:nvSpPr>
          <p:cNvPr id="41" name="Espace réservé du numéro de diapositive 40"/>
          <p:cNvSpPr>
            <a:spLocks noGrp="1"/>
          </p:cNvSpPr>
          <p:nvPr>
            <p:ph type="sldNum" sz="quarter" idx="12"/>
          </p:nvPr>
        </p:nvSpPr>
        <p:spPr/>
        <p:txBody>
          <a:bodyPr/>
          <a:lstStyle/>
          <a:p>
            <a:fld id="{CF4668DC-857F-487D-BFFA-8C0CA5037977}" type="slidenum">
              <a:rPr lang="fr-BE" smtClean="0"/>
              <a:t>16</a:t>
            </a:fld>
            <a:endParaRPr lang="fr-BE"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47" y="666000"/>
            <a:ext cx="3654296" cy="6192000"/>
          </a:xfrm>
          <a:prstGeom prst="rect">
            <a:avLst/>
          </a:prstGeom>
        </p:spPr>
      </p:pic>
      <p:sp>
        <p:nvSpPr>
          <p:cNvPr id="5" name="ZoneTexte 4"/>
          <p:cNvSpPr txBox="1"/>
          <p:nvPr/>
        </p:nvSpPr>
        <p:spPr>
          <a:xfrm>
            <a:off x="5292092" y="1268724"/>
            <a:ext cx="3600460" cy="3108543"/>
          </a:xfrm>
          <a:prstGeom prst="rect">
            <a:avLst/>
          </a:prstGeom>
          <a:solidFill>
            <a:srgbClr val="E4F6F8"/>
          </a:solidFill>
          <a:ln>
            <a:solidFill>
              <a:srgbClr val="E4F6F8"/>
            </a:solidFill>
          </a:ln>
        </p:spPr>
        <p:txBody>
          <a:bodyPr wrap="square" rtlCol="0">
            <a:spAutoFit/>
          </a:bodyPr>
          <a:lstStyle/>
          <a:p>
            <a:pPr fontAlgn="auto">
              <a:spcBef>
                <a:spcPts val="0"/>
              </a:spcBef>
              <a:spcAft>
                <a:spcPts val="0"/>
              </a:spcAft>
              <a:defRPr/>
            </a:pPr>
            <a:r>
              <a:rPr lang="fr-CA" sz="1400" b="1" dirty="0" smtClean="0"/>
              <a:t>Position relative des territoires au Québec</a:t>
            </a:r>
            <a:endParaRPr lang="fr-CA" sz="1400" b="1" dirty="0"/>
          </a:p>
          <a:p>
            <a:endParaRPr lang="fr-CA" sz="1400" dirty="0"/>
          </a:p>
          <a:p>
            <a:r>
              <a:rPr lang="fr-CA" sz="1400" b="1" dirty="0"/>
              <a:t>Montréal </a:t>
            </a:r>
            <a:r>
              <a:rPr lang="fr-CA" sz="1400" dirty="0"/>
              <a:t>ne se distingue pas du reste du Québec sur le plan de la </a:t>
            </a:r>
            <a:r>
              <a:rPr lang="fr-CA" sz="1400" dirty="0" err="1"/>
              <a:t>défavorisation</a:t>
            </a:r>
            <a:r>
              <a:rPr lang="fr-CA" sz="1400" dirty="0"/>
              <a:t> </a:t>
            </a:r>
            <a:r>
              <a:rPr lang="fr-CA" sz="1400" dirty="0" smtClean="0"/>
              <a:t>matérielle</a:t>
            </a:r>
            <a:r>
              <a:rPr lang="fr-CA" sz="1400" dirty="0"/>
              <a:t>. </a:t>
            </a:r>
            <a:r>
              <a:rPr lang="fr-CA" sz="1400" dirty="0" smtClean="0"/>
              <a:t>La </a:t>
            </a:r>
            <a:r>
              <a:rPr lang="fr-CA" sz="1400" dirty="0" err="1" smtClean="0"/>
              <a:t>défavorisation</a:t>
            </a:r>
            <a:r>
              <a:rPr lang="fr-CA" sz="1400" dirty="0" smtClean="0"/>
              <a:t> sociale y est toutefois bien présente, </a:t>
            </a:r>
            <a:r>
              <a:rPr lang="fr-CA" sz="1400" dirty="0"/>
              <a:t>il s’agit de la région (RSS) la plus défavorisée au </a:t>
            </a:r>
            <a:r>
              <a:rPr lang="fr-CA" sz="1400" dirty="0" smtClean="0"/>
              <a:t>Québec. </a:t>
            </a:r>
          </a:p>
          <a:p>
            <a:endParaRPr lang="fr-CA" sz="1400" dirty="0"/>
          </a:p>
          <a:p>
            <a:r>
              <a:rPr lang="fr-CA" sz="1400" dirty="0"/>
              <a:t>Le CIUSSS du Centre-Ouest est le territoire </a:t>
            </a:r>
            <a:r>
              <a:rPr lang="fr-CA" sz="1400" b="1" dirty="0"/>
              <a:t>le plus favorisé matériellement </a:t>
            </a:r>
            <a:r>
              <a:rPr lang="fr-CA" sz="1400" dirty="0"/>
              <a:t>à Montréal. </a:t>
            </a:r>
            <a:endParaRPr lang="fr-CA" sz="1400" dirty="0" smtClean="0"/>
          </a:p>
          <a:p>
            <a:endParaRPr lang="fr-CA" sz="1400" dirty="0"/>
          </a:p>
          <a:p>
            <a:r>
              <a:rPr lang="fr-CA" sz="1400" dirty="0"/>
              <a:t>Le CIUSSS du Centre-Ouest </a:t>
            </a:r>
            <a:r>
              <a:rPr lang="fr-CA" sz="1400" b="1" dirty="0"/>
              <a:t>ne se distingue pas </a:t>
            </a:r>
            <a:r>
              <a:rPr lang="fr-CA" sz="1400" dirty="0"/>
              <a:t>de Montréal sur le plan de la </a:t>
            </a:r>
            <a:r>
              <a:rPr lang="fr-CA" sz="1400" dirty="0" err="1" smtClean="0"/>
              <a:t>défavorisation</a:t>
            </a:r>
            <a:r>
              <a:rPr lang="fr-CA" sz="1400" dirty="0" smtClean="0"/>
              <a:t> </a:t>
            </a:r>
            <a:r>
              <a:rPr lang="fr-CA" sz="1400" dirty="0"/>
              <a:t>sociale. </a:t>
            </a:r>
          </a:p>
        </p:txBody>
      </p:sp>
    </p:spTree>
    <p:extLst>
      <p:ext uri="{BB962C8B-B14F-4D97-AF65-F5344CB8AC3E}">
        <p14:creationId xmlns:p14="http://schemas.microsoft.com/office/powerpoint/2010/main" val="75973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a:solidFill>
                  <a:schemeClr val="bg1"/>
                </a:solidFill>
                <a:latin typeface="Trebuchet MS" panose="020B0603020202020204" pitchFamily="34" charset="0"/>
              </a:rPr>
              <a:t>Le CIUSSS le plus favorisé matériellement</a:t>
            </a:r>
          </a:p>
        </p:txBody>
      </p:sp>
      <p:sp>
        <p:nvSpPr>
          <p:cNvPr id="41" name="Espace réservé du numéro de diapositive 40"/>
          <p:cNvSpPr>
            <a:spLocks noGrp="1"/>
          </p:cNvSpPr>
          <p:nvPr>
            <p:ph type="sldNum" sz="quarter" idx="12"/>
          </p:nvPr>
        </p:nvSpPr>
        <p:spPr/>
        <p:txBody>
          <a:bodyPr/>
          <a:lstStyle/>
          <a:p>
            <a:fld id="{CF4668DC-857F-487D-BFFA-8C0CA5037977}" type="slidenum">
              <a:rPr lang="fr-BE" smtClean="0"/>
              <a:t>17</a:t>
            </a:fld>
            <a:endParaRPr lang="fr-BE"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25" y="908678"/>
            <a:ext cx="5698615" cy="5796000"/>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2161" y="4149092"/>
            <a:ext cx="2298615" cy="1944000"/>
          </a:xfrm>
          <a:prstGeom prst="rect">
            <a:avLst/>
          </a:prstGeom>
        </p:spPr>
      </p:pic>
      <p:sp>
        <p:nvSpPr>
          <p:cNvPr id="8" name="ZoneTexte 7"/>
          <p:cNvSpPr txBox="1"/>
          <p:nvPr/>
        </p:nvSpPr>
        <p:spPr>
          <a:xfrm>
            <a:off x="5886460" y="1088701"/>
            <a:ext cx="2880368" cy="1815882"/>
          </a:xfrm>
          <a:prstGeom prst="rect">
            <a:avLst/>
          </a:prstGeom>
          <a:solidFill>
            <a:srgbClr val="E4F6F8"/>
          </a:solidFill>
          <a:ln>
            <a:solidFill>
              <a:srgbClr val="E4F6F8"/>
            </a:solidFill>
          </a:ln>
        </p:spPr>
        <p:txBody>
          <a:bodyPr wrap="square" rtlCol="0">
            <a:spAutoFit/>
          </a:bodyPr>
          <a:lstStyle/>
          <a:p>
            <a:r>
              <a:rPr lang="fr-CA" sz="1400" dirty="0"/>
              <a:t>Le profil de </a:t>
            </a:r>
            <a:r>
              <a:rPr lang="fr-CA" sz="1400" dirty="0" err="1"/>
              <a:t>défavorisation</a:t>
            </a:r>
            <a:r>
              <a:rPr lang="fr-CA" sz="1400" dirty="0"/>
              <a:t> du CIUSSS du Centre-Ouest se caractérise par une forte présence de la population </a:t>
            </a:r>
            <a:r>
              <a:rPr lang="fr-CA" sz="1400" b="1" dirty="0"/>
              <a:t>favorisée matériellement et socialement </a:t>
            </a:r>
            <a:r>
              <a:rPr lang="fr-CA" sz="1400" dirty="0"/>
              <a:t>à la fois (vert), </a:t>
            </a:r>
            <a:r>
              <a:rPr lang="fr-CA" sz="1400" dirty="0" smtClean="0"/>
              <a:t>combinée à </a:t>
            </a:r>
            <a:r>
              <a:rPr lang="fr-CA" sz="1400" dirty="0"/>
              <a:t>une sous-représentation des secteurs défavorisés sur les deux </a:t>
            </a:r>
            <a:r>
              <a:rPr lang="fr-CA" sz="1400" dirty="0" smtClean="0"/>
              <a:t>dimensions</a:t>
            </a:r>
            <a:r>
              <a:rPr lang="fr-CA" sz="1400" dirty="0"/>
              <a:t> </a:t>
            </a:r>
            <a:r>
              <a:rPr lang="fr-CA" sz="1400" dirty="0" smtClean="0"/>
              <a:t>(mauve).</a:t>
            </a:r>
            <a:endParaRPr lang="fr-CA" sz="1400" dirty="0"/>
          </a:p>
        </p:txBody>
      </p:sp>
    </p:spTree>
    <p:extLst>
      <p:ext uri="{BB962C8B-B14F-4D97-AF65-F5344CB8AC3E}">
        <p14:creationId xmlns:p14="http://schemas.microsoft.com/office/powerpoint/2010/main" val="2529830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Faible revenu</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18</a:t>
            </a:fld>
            <a:endParaRPr lang="fr-BE"/>
          </a:p>
        </p:txBody>
      </p:sp>
      <p:sp>
        <p:nvSpPr>
          <p:cNvPr id="8" name="Espace réservé du contenu 2"/>
          <p:cNvSpPr txBox="1">
            <a:spLocks/>
          </p:cNvSpPr>
          <p:nvPr/>
        </p:nvSpPr>
        <p:spPr>
          <a:xfrm>
            <a:off x="971541" y="5517414"/>
            <a:ext cx="7200920" cy="1152000"/>
          </a:xfrm>
          <a:prstGeom prst="rect">
            <a:avLst/>
          </a:prstGeom>
          <a:solidFill>
            <a:srgbClr val="E4F6F8"/>
          </a:solidFill>
          <a:ln>
            <a:solidFill>
              <a:srgbClr val="E4F6F8"/>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500" dirty="0"/>
              <a:t>Dans le CIUSSS, </a:t>
            </a:r>
            <a:r>
              <a:rPr lang="fr-CA" sz="1500" dirty="0" smtClean="0"/>
              <a:t>environ 1 personne </a:t>
            </a:r>
            <a:r>
              <a:rPr lang="fr-CA" sz="1500" dirty="0"/>
              <a:t>sur 5 vit sous le seuil du faible </a:t>
            </a:r>
            <a:r>
              <a:rPr lang="fr-CA" sz="1500" dirty="0" smtClean="0"/>
              <a:t>revenu, c’est la proportion la plus élevée parmi les CIUSSS.</a:t>
            </a:r>
          </a:p>
          <a:p>
            <a:r>
              <a:rPr lang="fr-CA" sz="1500" dirty="0" smtClean="0"/>
              <a:t>À </a:t>
            </a:r>
            <a:r>
              <a:rPr lang="fr-CA" sz="1500" dirty="0"/>
              <a:t>l’échelle locale, le RLS MON affiche la proportion la plus élevée alors que celle de CAV est </a:t>
            </a:r>
            <a:r>
              <a:rPr lang="fr-CA" sz="1500" dirty="0" smtClean="0"/>
              <a:t>comparable à celle </a:t>
            </a:r>
            <a:r>
              <a:rPr lang="fr-CA" sz="1500" dirty="0"/>
              <a:t>de la région.</a:t>
            </a:r>
          </a:p>
        </p:txBody>
      </p:sp>
      <p:sp>
        <p:nvSpPr>
          <p:cNvPr id="12" name="ZoneTexte 11"/>
          <p:cNvSpPr txBox="1"/>
          <p:nvPr/>
        </p:nvSpPr>
        <p:spPr>
          <a:xfrm>
            <a:off x="0" y="622393"/>
            <a:ext cx="9144000" cy="646331"/>
          </a:xfrm>
          <a:prstGeom prst="rect">
            <a:avLst/>
          </a:prstGeom>
          <a:noFill/>
        </p:spPr>
        <p:txBody>
          <a:bodyPr wrap="square" rtlCol="0">
            <a:spAutoFit/>
          </a:bodyPr>
          <a:lstStyle/>
          <a:p>
            <a:pPr algn="ctr"/>
            <a:r>
              <a:rPr lang="fr-CA" dirty="0"/>
              <a:t>Proportion (%) de la population vivant sous le seuil de faible revenu </a:t>
            </a:r>
          </a:p>
          <a:p>
            <a:pPr algn="ctr"/>
            <a:r>
              <a:rPr lang="fr-CA" dirty="0"/>
              <a:t>après impôt (SFR-</a:t>
            </a:r>
            <a:r>
              <a:rPr lang="fr-CA" dirty="0" err="1"/>
              <a:t>Ap</a:t>
            </a:r>
            <a:r>
              <a:rPr lang="fr-CA" dirty="0"/>
              <a:t>) (2015)</a:t>
            </a:r>
          </a:p>
        </p:txBody>
      </p:sp>
      <p:graphicFrame>
        <p:nvGraphicFramePr>
          <p:cNvPr id="11" name="Graphique 10"/>
          <p:cNvGraphicFramePr>
            <a:graphicFrameLocks/>
          </p:cNvGraphicFramePr>
          <p:nvPr>
            <p:extLst>
              <p:ext uri="{D42A27DB-BD31-4B8C-83A1-F6EECF244321}">
                <p14:modId xmlns:p14="http://schemas.microsoft.com/office/powerpoint/2010/main" val="2076781995"/>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Connecteur droit 12"/>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226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Faible revenu 65 </a:t>
            </a:r>
            <a:r>
              <a:rPr lang="fr-CA" sz="2800" dirty="0">
                <a:solidFill>
                  <a:schemeClr val="bg1"/>
                </a:solidFill>
                <a:latin typeface="Trebuchet MS" panose="020B0603020202020204" pitchFamily="34" charset="0"/>
              </a:rPr>
              <a:t>ans et </a:t>
            </a:r>
            <a:r>
              <a:rPr lang="fr-CA" sz="2800" dirty="0" smtClean="0">
                <a:solidFill>
                  <a:schemeClr val="bg1"/>
                </a:solidFill>
                <a:latin typeface="Trebuchet MS" panose="020B0603020202020204" pitchFamily="34" charset="0"/>
              </a:rPr>
              <a:t>plus</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19</a:t>
            </a:fld>
            <a:endParaRPr lang="fr-BE"/>
          </a:p>
        </p:txBody>
      </p:sp>
      <p:sp>
        <p:nvSpPr>
          <p:cNvPr id="31" name="ZoneTexte 30"/>
          <p:cNvSpPr txBox="1"/>
          <p:nvPr/>
        </p:nvSpPr>
        <p:spPr>
          <a:xfrm>
            <a:off x="0" y="622393"/>
            <a:ext cx="9144000" cy="646331"/>
          </a:xfrm>
          <a:prstGeom prst="rect">
            <a:avLst/>
          </a:prstGeom>
          <a:noFill/>
        </p:spPr>
        <p:txBody>
          <a:bodyPr wrap="square" rtlCol="0">
            <a:spAutoFit/>
          </a:bodyPr>
          <a:lstStyle/>
          <a:p>
            <a:pPr algn="ctr"/>
            <a:r>
              <a:rPr lang="fr-CA" dirty="0"/>
              <a:t>Proportion (%) de la population de 65 ans et plus vivant sous le seuil du faible revenu </a:t>
            </a:r>
          </a:p>
          <a:p>
            <a:pPr algn="ctr"/>
            <a:r>
              <a:rPr lang="fr-CA" dirty="0"/>
              <a:t>après impôt (SFR-</a:t>
            </a:r>
            <a:r>
              <a:rPr lang="fr-CA" dirty="0" err="1"/>
              <a:t>Ap</a:t>
            </a:r>
            <a:r>
              <a:rPr lang="fr-CA" dirty="0"/>
              <a:t>) (2015)</a:t>
            </a:r>
          </a:p>
        </p:txBody>
      </p:sp>
      <p:sp>
        <p:nvSpPr>
          <p:cNvPr id="11" name="Espace réservé du contenu 2"/>
          <p:cNvSpPr txBox="1">
            <a:spLocks/>
          </p:cNvSpPr>
          <p:nvPr/>
        </p:nvSpPr>
        <p:spPr>
          <a:xfrm>
            <a:off x="971541" y="5589276"/>
            <a:ext cx="7200920" cy="900000"/>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000"/>
              </a:spcAft>
            </a:pPr>
            <a:r>
              <a:rPr lang="fr-CA" sz="1500" dirty="0" smtClean="0">
                <a:ea typeface="Times New Roman"/>
                <a:cs typeface="Times New Roman"/>
              </a:rPr>
              <a:t>La </a:t>
            </a:r>
            <a:r>
              <a:rPr lang="fr-CA" sz="1500" dirty="0">
                <a:ea typeface="Times New Roman"/>
                <a:cs typeface="Times New Roman"/>
              </a:rPr>
              <a:t>proportion pour le CIUSSS globalement masque </a:t>
            </a:r>
            <a:r>
              <a:rPr lang="fr-CA" sz="1500" dirty="0" smtClean="0">
                <a:ea typeface="Times New Roman"/>
                <a:cs typeface="Times New Roman"/>
              </a:rPr>
              <a:t>un écart entre </a:t>
            </a:r>
            <a:r>
              <a:rPr lang="fr-CA" sz="1500" dirty="0">
                <a:ea typeface="Times New Roman"/>
                <a:cs typeface="Times New Roman"/>
              </a:rPr>
              <a:t>les territoires: </a:t>
            </a:r>
            <a:r>
              <a:rPr lang="fr-CA" sz="1500" dirty="0" smtClean="0">
                <a:ea typeface="Times New Roman"/>
                <a:cs typeface="Times New Roman"/>
              </a:rPr>
              <a:t>le </a:t>
            </a:r>
            <a:r>
              <a:rPr lang="fr-CA" sz="1500" dirty="0">
                <a:ea typeface="Times New Roman"/>
                <a:cs typeface="Times New Roman"/>
              </a:rPr>
              <a:t>RLS </a:t>
            </a:r>
            <a:r>
              <a:rPr lang="fr-CA" sz="1500" dirty="0" smtClean="0">
                <a:ea typeface="Times New Roman"/>
                <a:cs typeface="Times New Roman"/>
              </a:rPr>
              <a:t>CAV affiche une proportion inférieure </a:t>
            </a:r>
            <a:r>
              <a:rPr lang="fr-CA" sz="1500" dirty="0">
                <a:ea typeface="Times New Roman"/>
                <a:cs typeface="Times New Roman"/>
              </a:rPr>
              <a:t>à Montréal alors que celle dans </a:t>
            </a:r>
            <a:r>
              <a:rPr lang="fr-CA" sz="1500" dirty="0" smtClean="0">
                <a:ea typeface="Times New Roman"/>
                <a:cs typeface="Times New Roman"/>
              </a:rPr>
              <a:t>MON est légèrement plus élevée.</a:t>
            </a:r>
            <a:endParaRPr lang="fr-CA" sz="1500" dirty="0">
              <a:ea typeface="Times New Roman"/>
              <a:cs typeface="Times New Roman"/>
            </a:endParaRPr>
          </a:p>
        </p:txBody>
      </p:sp>
      <p:graphicFrame>
        <p:nvGraphicFramePr>
          <p:cNvPr id="9" name="Graphique 8"/>
          <p:cNvGraphicFramePr>
            <a:graphicFrameLocks/>
          </p:cNvGraphicFramePr>
          <p:nvPr>
            <p:extLst>
              <p:ext uri="{D42A27DB-BD31-4B8C-83A1-F6EECF244321}">
                <p14:modId xmlns:p14="http://schemas.microsoft.com/office/powerpoint/2010/main" val="1193501429"/>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Connecteur droit 11"/>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502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Contenu</a:t>
            </a:r>
            <a:endParaRPr lang="fr-CA" sz="2800" dirty="0">
              <a:solidFill>
                <a:schemeClr val="bg1"/>
              </a:solidFill>
              <a:latin typeface="Trebuchet MS" panose="020B0603020202020204"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1689890405"/>
              </p:ext>
            </p:extLst>
          </p:nvPr>
        </p:nvGraphicFramePr>
        <p:xfrm>
          <a:off x="1331640" y="984731"/>
          <a:ext cx="6336705" cy="5016025"/>
        </p:xfrm>
        <a:graphic>
          <a:graphicData uri="http://schemas.openxmlformats.org/drawingml/2006/table">
            <a:tbl>
              <a:tblPr firstRow="1" bandRow="1">
                <a:tableStyleId>{073A0DAA-6AF3-43AB-8588-CEC1D06C72B9}</a:tableStyleId>
              </a:tblPr>
              <a:tblGrid>
                <a:gridCol w="4680906"/>
                <a:gridCol w="1655799"/>
              </a:tblGrid>
              <a:tr h="687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11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b="0" dirty="0" smtClean="0">
                          <a:solidFill>
                            <a:schemeClr val="tx1"/>
                          </a:solidFill>
                        </a:rPr>
                        <a:t>Population en 2018</a:t>
                      </a:r>
                    </a:p>
                    <a:p>
                      <a:pPr marL="0" marR="0" indent="0" algn="l" defTabSz="914400" rtl="0" eaLnBrk="1" fontAlgn="auto" latinLnBrk="0" hangingPunct="1">
                        <a:lnSpc>
                          <a:spcPct val="100000"/>
                        </a:lnSpc>
                        <a:spcBef>
                          <a:spcPts val="0"/>
                        </a:spcBef>
                        <a:spcAft>
                          <a:spcPts val="0"/>
                        </a:spcAft>
                        <a:buClrTx/>
                        <a:buSzTx/>
                        <a:buFontTx/>
                        <a:buNone/>
                        <a:tabLst/>
                        <a:defRPr/>
                      </a:pPr>
                      <a:r>
                        <a:rPr lang="fr-CA" b="0" dirty="0" smtClean="0">
                          <a:solidFill>
                            <a:schemeClr val="tx1"/>
                          </a:solidFill>
                        </a:rPr>
                        <a:t>Indicateurs sociodémographiques</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200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11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b="0" dirty="0" smtClean="0">
                          <a:solidFill>
                            <a:schemeClr val="tx1"/>
                          </a:solidFill>
                        </a:rPr>
                        <a:t>6 à 14</a:t>
                      </a:r>
                    </a:p>
                    <a:p>
                      <a:endParaRPr lang="fr-C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87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Indicateurs socioéconomiques</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28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15 à 29</a:t>
                      </a:r>
                    </a:p>
                    <a:p>
                      <a:endParaRPr lang="fr-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87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Facteurs de risque pour la santé</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34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30 à 36</a:t>
                      </a:r>
                    </a:p>
                    <a:p>
                      <a:endParaRPr lang="fr-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16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État de santé</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42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37 à 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87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Recours</a:t>
                      </a:r>
                      <a:r>
                        <a:rPr lang="fr-CA" baseline="0" dirty="0" smtClean="0"/>
                        <a:t> aux </a:t>
                      </a:r>
                      <a:r>
                        <a:rPr lang="fr-CA" dirty="0" smtClean="0"/>
                        <a:t>services préventifs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56 à</a:t>
                      </a:r>
                      <a:r>
                        <a:rPr lang="fr-CA" baseline="0" dirty="0" smtClean="0"/>
                        <a:t> </a:t>
                      </a:r>
                      <a:r>
                        <a:rPr lang="fr-CA" dirty="0" smtClean="0"/>
                        <a:t>63</a:t>
                      </a:r>
                    </a:p>
                    <a:p>
                      <a:endParaRPr lang="fr-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1" name="Espace réservé du numéro de diapositive 40"/>
          <p:cNvSpPr>
            <a:spLocks noGrp="1"/>
          </p:cNvSpPr>
          <p:nvPr>
            <p:ph type="sldNum" sz="quarter" idx="12"/>
          </p:nvPr>
        </p:nvSpPr>
        <p:spPr/>
        <p:txBody>
          <a:bodyPr/>
          <a:lstStyle/>
          <a:p>
            <a:fld id="{CF4668DC-857F-487D-BFFA-8C0CA5037977}" type="slidenum">
              <a:rPr lang="fr-BE" smtClean="0"/>
              <a:t>2</a:t>
            </a:fld>
            <a:endParaRPr lang="fr-BE" dirty="0"/>
          </a:p>
        </p:txBody>
      </p:sp>
      <p:grpSp>
        <p:nvGrpSpPr>
          <p:cNvPr id="5" name="Groupe 4"/>
          <p:cNvGrpSpPr/>
          <p:nvPr/>
        </p:nvGrpSpPr>
        <p:grpSpPr>
          <a:xfrm>
            <a:off x="430481" y="1088701"/>
            <a:ext cx="756495" cy="4800899"/>
            <a:chOff x="430481" y="1088701"/>
            <a:chExt cx="756495" cy="4800899"/>
          </a:xfrm>
        </p:grpSpPr>
        <p:grpSp>
          <p:nvGrpSpPr>
            <p:cNvPr id="27" name="Groupe 26"/>
            <p:cNvGrpSpPr/>
            <p:nvPr/>
          </p:nvGrpSpPr>
          <p:grpSpPr>
            <a:xfrm>
              <a:off x="430481" y="1088701"/>
              <a:ext cx="756000" cy="756000"/>
              <a:chOff x="2100401" y="957384"/>
              <a:chExt cx="756000" cy="756000"/>
            </a:xfrm>
          </p:grpSpPr>
          <p:sp>
            <p:nvSpPr>
              <p:cNvPr id="29" name="Ellipse 28"/>
              <p:cNvSpPr>
                <a:spLocks noChangeAspect="1"/>
              </p:cNvSpPr>
              <p:nvPr/>
            </p:nvSpPr>
            <p:spPr>
              <a:xfrm>
                <a:off x="2100401" y="957384"/>
                <a:ext cx="756000" cy="756000"/>
              </a:xfrm>
              <a:prstGeom prst="ellipse">
                <a:avLst/>
              </a:prstGeom>
              <a:noFill/>
              <a:ln>
                <a:solidFill>
                  <a:srgbClr val="7BC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0" name="Groupe 29"/>
              <p:cNvGrpSpPr>
                <a:grpSpLocks noChangeAspect="1"/>
              </p:cNvGrpSpPr>
              <p:nvPr/>
            </p:nvGrpSpPr>
            <p:grpSpPr>
              <a:xfrm>
                <a:off x="2248922" y="1065384"/>
                <a:ext cx="458958" cy="540000"/>
                <a:chOff x="2231701" y="4509138"/>
                <a:chExt cx="1071715" cy="1260957"/>
              </a:xfrm>
            </p:grpSpPr>
            <p:pic>
              <p:nvPicPr>
                <p:cNvPr id="31" name="Imag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701" y="4509138"/>
                  <a:ext cx="534702" cy="1260000"/>
                </a:xfrm>
                <a:prstGeom prst="rect">
                  <a:avLst/>
                </a:prstGeom>
              </p:spPr>
            </p:pic>
            <p:pic>
              <p:nvPicPr>
                <p:cNvPr id="33" name="Imag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770" y="4510095"/>
                  <a:ext cx="531646" cy="1260000"/>
                </a:xfrm>
                <a:prstGeom prst="rect">
                  <a:avLst/>
                </a:prstGeom>
              </p:spPr>
            </p:pic>
          </p:grpSp>
        </p:grpSp>
        <p:grpSp>
          <p:nvGrpSpPr>
            <p:cNvPr id="36" name="Groupe 35"/>
            <p:cNvGrpSpPr/>
            <p:nvPr/>
          </p:nvGrpSpPr>
          <p:grpSpPr>
            <a:xfrm>
              <a:off x="430481" y="2096931"/>
              <a:ext cx="756000" cy="756000"/>
              <a:chOff x="2096585" y="1880084"/>
              <a:chExt cx="756000" cy="756000"/>
            </a:xfrm>
          </p:grpSpPr>
          <p:pic>
            <p:nvPicPr>
              <p:cNvPr id="37" name="Image 3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85248" y="1916084"/>
                <a:ext cx="578674" cy="684000"/>
              </a:xfrm>
              <a:prstGeom prst="ellipse">
                <a:avLst/>
              </a:prstGeom>
            </p:spPr>
          </p:pic>
          <p:sp>
            <p:nvSpPr>
              <p:cNvPr id="38" name="Ellipse 37"/>
              <p:cNvSpPr>
                <a:spLocks noChangeAspect="1"/>
              </p:cNvSpPr>
              <p:nvPr/>
            </p:nvSpPr>
            <p:spPr>
              <a:xfrm>
                <a:off x="2096585" y="1880084"/>
                <a:ext cx="756000" cy="756000"/>
              </a:xfrm>
              <a:prstGeom prst="ellipse">
                <a:avLst/>
              </a:prstGeom>
              <a:noFill/>
              <a:ln>
                <a:solidFill>
                  <a:srgbClr val="7BC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9" name="Groupe 38"/>
            <p:cNvGrpSpPr/>
            <p:nvPr/>
          </p:nvGrpSpPr>
          <p:grpSpPr>
            <a:xfrm>
              <a:off x="430976" y="4122000"/>
              <a:ext cx="756000" cy="756000"/>
              <a:chOff x="3531456" y="3449552"/>
              <a:chExt cx="756000" cy="756000"/>
            </a:xfrm>
          </p:grpSpPr>
          <p:pic>
            <p:nvPicPr>
              <p:cNvPr id="40" name="Imag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8474" y="3640771"/>
                <a:ext cx="618000" cy="432000"/>
              </a:xfrm>
              <a:prstGeom prst="rect">
                <a:avLst/>
              </a:prstGeom>
            </p:spPr>
          </p:pic>
          <p:sp>
            <p:nvSpPr>
              <p:cNvPr id="44" name="Ellipse 43"/>
              <p:cNvSpPr>
                <a:spLocks noChangeAspect="1"/>
              </p:cNvSpPr>
              <p:nvPr/>
            </p:nvSpPr>
            <p:spPr>
              <a:xfrm>
                <a:off x="3531456" y="3449552"/>
                <a:ext cx="756000" cy="756000"/>
              </a:xfrm>
              <a:prstGeom prst="ellipse">
                <a:avLst/>
              </a:prstGeom>
              <a:noFill/>
              <a:ln>
                <a:solidFill>
                  <a:srgbClr val="7BC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46" name="Groupe 45"/>
            <p:cNvGrpSpPr/>
            <p:nvPr/>
          </p:nvGrpSpPr>
          <p:grpSpPr>
            <a:xfrm>
              <a:off x="430976" y="5133600"/>
              <a:ext cx="756000" cy="756000"/>
              <a:chOff x="2124603" y="4838481"/>
              <a:chExt cx="756000" cy="756000"/>
            </a:xfrm>
          </p:grpSpPr>
          <p:pic>
            <p:nvPicPr>
              <p:cNvPr id="47" name="Imag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5561" y="4946481"/>
                <a:ext cx="474084" cy="540000"/>
              </a:xfrm>
              <a:prstGeom prst="rect">
                <a:avLst/>
              </a:prstGeom>
            </p:spPr>
          </p:pic>
          <p:sp>
            <p:nvSpPr>
              <p:cNvPr id="48" name="Ellipse 47"/>
              <p:cNvSpPr>
                <a:spLocks noChangeAspect="1"/>
              </p:cNvSpPr>
              <p:nvPr/>
            </p:nvSpPr>
            <p:spPr>
              <a:xfrm>
                <a:off x="2124603" y="4838481"/>
                <a:ext cx="756000" cy="756000"/>
              </a:xfrm>
              <a:prstGeom prst="ellipse">
                <a:avLst/>
              </a:prstGeom>
              <a:noFill/>
              <a:ln>
                <a:solidFill>
                  <a:srgbClr val="7BC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49" name="Groupe 48"/>
            <p:cNvGrpSpPr/>
            <p:nvPr/>
          </p:nvGrpSpPr>
          <p:grpSpPr>
            <a:xfrm>
              <a:off x="430976" y="3110400"/>
              <a:ext cx="756000" cy="756000"/>
              <a:chOff x="2100401" y="2852932"/>
              <a:chExt cx="756000" cy="756000"/>
            </a:xfrm>
          </p:grpSpPr>
          <p:pic>
            <p:nvPicPr>
              <p:cNvPr id="50" name="Imag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6926" y="2948992"/>
                <a:ext cx="441960" cy="563880"/>
              </a:xfrm>
              <a:prstGeom prst="rect">
                <a:avLst/>
              </a:prstGeom>
            </p:spPr>
          </p:pic>
          <p:sp>
            <p:nvSpPr>
              <p:cNvPr id="51" name="Ellipse 50"/>
              <p:cNvSpPr>
                <a:spLocks noChangeAspect="1"/>
              </p:cNvSpPr>
              <p:nvPr/>
            </p:nvSpPr>
            <p:spPr>
              <a:xfrm>
                <a:off x="2100401" y="2852932"/>
                <a:ext cx="756000" cy="756000"/>
              </a:xfrm>
              <a:prstGeom prst="ellipse">
                <a:avLst/>
              </a:prstGeom>
              <a:noFill/>
              <a:ln>
                <a:solidFill>
                  <a:srgbClr val="7BC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Tree>
    <p:extLst>
      <p:ext uri="{BB962C8B-B14F-4D97-AF65-F5344CB8AC3E}">
        <p14:creationId xmlns:p14="http://schemas.microsoft.com/office/powerpoint/2010/main" val="292039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a:solidFill>
                  <a:schemeClr val="bg1"/>
                </a:solidFill>
                <a:latin typeface="Trebuchet MS" panose="020B0603020202020204" pitchFamily="34" charset="0"/>
              </a:rPr>
              <a:t>Population 65 ans et plus vivant seule</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20</a:t>
            </a:fld>
            <a:endParaRPr lang="fr-BE"/>
          </a:p>
        </p:txBody>
      </p:sp>
      <p:sp>
        <p:nvSpPr>
          <p:cNvPr id="11"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CA" sz="200" dirty="0" smtClean="0">
              <a:latin typeface="Trebuchet MS" panose="020B0603020202020204" pitchFamily="34" charset="0"/>
            </a:endParaRPr>
          </a:p>
          <a:p>
            <a:r>
              <a:rPr lang="fr-CA" sz="1600" dirty="0" smtClean="0"/>
              <a:t>À </a:t>
            </a:r>
            <a:r>
              <a:rPr lang="fr-CA" sz="1600" dirty="0"/>
              <a:t>Montréal, </a:t>
            </a:r>
            <a:r>
              <a:rPr lang="fr-CA" sz="1600" dirty="0" smtClean="0"/>
              <a:t>comme dans le CIUSSS et ses sous-territoires, un </a:t>
            </a:r>
            <a:r>
              <a:rPr lang="fr-CA" sz="1600" dirty="0"/>
              <a:t>peu plus du tiers des aînés vivent seuls</a:t>
            </a:r>
            <a:r>
              <a:rPr lang="fr-CA" sz="1600" dirty="0" smtClean="0"/>
              <a:t>.</a:t>
            </a:r>
            <a:endParaRPr lang="fr-CA" sz="1600" dirty="0"/>
          </a:p>
        </p:txBody>
      </p:sp>
      <p:graphicFrame>
        <p:nvGraphicFramePr>
          <p:cNvPr id="10" name="Graphique 9"/>
          <p:cNvGraphicFramePr>
            <a:graphicFrameLocks/>
          </p:cNvGraphicFramePr>
          <p:nvPr>
            <p:extLst>
              <p:ext uri="{D42A27DB-BD31-4B8C-83A1-F6EECF244321}">
                <p14:modId xmlns:p14="http://schemas.microsoft.com/office/powerpoint/2010/main" val="2864336173"/>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Connecteur droit 11"/>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0" y="728655"/>
            <a:ext cx="9144000" cy="369332"/>
          </a:xfrm>
          <a:prstGeom prst="rect">
            <a:avLst/>
          </a:prstGeom>
          <a:noFill/>
        </p:spPr>
        <p:txBody>
          <a:bodyPr wrap="square" rtlCol="0">
            <a:spAutoFit/>
          </a:bodyPr>
          <a:lstStyle/>
          <a:p>
            <a:pPr algn="ctr"/>
            <a:r>
              <a:rPr lang="fr-CA" dirty="0"/>
              <a:t>Proportion </a:t>
            </a:r>
            <a:r>
              <a:rPr lang="fr-CA" dirty="0" smtClean="0"/>
              <a:t>(%) de </a:t>
            </a:r>
            <a:r>
              <a:rPr lang="fr-CA" dirty="0"/>
              <a:t>la population de 65 ans et plus vivant </a:t>
            </a:r>
            <a:r>
              <a:rPr lang="fr-CA" dirty="0" smtClean="0"/>
              <a:t>seule (2011)</a:t>
            </a:r>
            <a:endParaRPr lang="fr-CA" dirty="0"/>
          </a:p>
        </p:txBody>
      </p:sp>
    </p:spTree>
    <p:extLst>
      <p:ext uri="{BB962C8B-B14F-4D97-AF65-F5344CB8AC3E}">
        <p14:creationId xmlns:p14="http://schemas.microsoft.com/office/powerpoint/2010/main" val="1604276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a:solidFill>
                  <a:schemeClr val="bg1"/>
                </a:solidFill>
                <a:latin typeface="Trebuchet MS" panose="020B0603020202020204" pitchFamily="34" charset="0"/>
              </a:rPr>
              <a:t>F</a:t>
            </a:r>
            <a:r>
              <a:rPr lang="fr-CA" sz="2800" dirty="0" smtClean="0">
                <a:solidFill>
                  <a:schemeClr val="bg1"/>
                </a:solidFill>
                <a:latin typeface="Trebuchet MS" panose="020B0603020202020204" pitchFamily="34" charset="0"/>
              </a:rPr>
              <a:t>acteurs </a:t>
            </a:r>
            <a:r>
              <a:rPr lang="fr-CA" sz="2800" dirty="0">
                <a:solidFill>
                  <a:schemeClr val="bg1"/>
                </a:solidFill>
                <a:latin typeface="Trebuchet MS" panose="020B0603020202020204" pitchFamily="34" charset="0"/>
              </a:rPr>
              <a:t>de risque </a:t>
            </a:r>
            <a:r>
              <a:rPr lang="fr-CA" sz="2800" dirty="0" smtClean="0">
                <a:solidFill>
                  <a:schemeClr val="bg1"/>
                </a:solidFill>
                <a:latin typeface="Trebuchet MS" panose="020B0603020202020204" pitchFamily="34" charset="0"/>
              </a:rPr>
              <a:t>d'isolement chez </a:t>
            </a:r>
            <a:r>
              <a:rPr lang="fr-CA" sz="2800" dirty="0">
                <a:solidFill>
                  <a:schemeClr val="bg1"/>
                </a:solidFill>
                <a:latin typeface="Trebuchet MS" panose="020B0603020202020204" pitchFamily="34" charset="0"/>
              </a:rPr>
              <a:t>les </a:t>
            </a:r>
            <a:r>
              <a:rPr lang="fr-CA" sz="2800" dirty="0" smtClean="0">
                <a:solidFill>
                  <a:schemeClr val="bg1"/>
                </a:solidFill>
                <a:latin typeface="Trebuchet MS" panose="020B0603020202020204" pitchFamily="34" charset="0"/>
              </a:rPr>
              <a:t>aînés</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21</a:t>
            </a:fld>
            <a:endParaRPr lang="fr-BE"/>
          </a:p>
        </p:txBody>
      </p:sp>
      <p:graphicFrame>
        <p:nvGraphicFramePr>
          <p:cNvPr id="11" name="Objet 10"/>
          <p:cNvGraphicFramePr>
            <a:graphicFrameLocks noChangeAspect="1"/>
          </p:cNvGraphicFramePr>
          <p:nvPr>
            <p:extLst>
              <p:ext uri="{D42A27DB-BD31-4B8C-83A1-F6EECF244321}">
                <p14:modId xmlns:p14="http://schemas.microsoft.com/office/powerpoint/2010/main" val="3099470425"/>
              </p:ext>
            </p:extLst>
          </p:nvPr>
        </p:nvGraphicFramePr>
        <p:xfrm>
          <a:off x="431471" y="843880"/>
          <a:ext cx="5894060" cy="5112000"/>
        </p:xfrm>
        <a:graphic>
          <a:graphicData uri="http://schemas.openxmlformats.org/presentationml/2006/ole">
            <mc:AlternateContent xmlns:mc="http://schemas.openxmlformats.org/markup-compatibility/2006">
              <mc:Choice xmlns:v="urn:schemas-microsoft-com:vml" Requires="v">
                <p:oleObj spid="_x0000_s1068" name="Photo Editor Photo" r:id="rId3" imgW="7857143" imgH="6800000" progId="MSPhotoEd.3">
                  <p:embed/>
                </p:oleObj>
              </mc:Choice>
              <mc:Fallback>
                <p:oleObj name="Photo Editor Photo" r:id="rId3" imgW="7857143" imgH="680000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471" y="843880"/>
                        <a:ext cx="5894060" cy="5112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ZoneTexte 11"/>
          <p:cNvSpPr txBox="1"/>
          <p:nvPr/>
        </p:nvSpPr>
        <p:spPr>
          <a:xfrm>
            <a:off x="791517" y="1188070"/>
            <a:ext cx="3476335" cy="105670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p>
            <a:pPr>
              <a:spcAft>
                <a:spcPts val="0"/>
              </a:spcAft>
            </a:pPr>
            <a:r>
              <a:rPr lang="fr-CA" sz="1200" dirty="0">
                <a:solidFill>
                  <a:srgbClr val="000000"/>
                </a:solidFill>
                <a:effectLst/>
                <a:ea typeface="Times New Roman"/>
                <a:cs typeface="Times New Roman"/>
              </a:rPr>
              <a:t>4 facteurs de </a:t>
            </a:r>
            <a:r>
              <a:rPr lang="fr-CA" sz="1200" dirty="0" smtClean="0">
                <a:solidFill>
                  <a:srgbClr val="000000"/>
                </a:solidFill>
                <a:effectLst/>
                <a:ea typeface="Times New Roman"/>
                <a:cs typeface="Times New Roman"/>
              </a:rPr>
              <a:t>risque (4 indicateurs supérieurs à la RSS)</a:t>
            </a:r>
            <a:endParaRPr lang="fr-CA" sz="1200" dirty="0">
              <a:effectLst/>
              <a:ea typeface="Times New Roman"/>
            </a:endParaRPr>
          </a:p>
          <a:p>
            <a:pPr>
              <a:spcAft>
                <a:spcPts val="0"/>
              </a:spcAft>
            </a:pPr>
            <a:r>
              <a:rPr lang="fr-CA" sz="1200" dirty="0">
                <a:solidFill>
                  <a:srgbClr val="000000"/>
                </a:solidFill>
                <a:effectLst/>
                <a:ea typeface="Times New Roman"/>
                <a:cs typeface="Times New Roman"/>
              </a:rPr>
              <a:t>3 facteurs de risque</a:t>
            </a:r>
            <a:endParaRPr lang="fr-CA" sz="1200" dirty="0">
              <a:effectLst/>
              <a:ea typeface="Times New Roman"/>
            </a:endParaRPr>
          </a:p>
          <a:p>
            <a:pPr>
              <a:spcAft>
                <a:spcPts val="0"/>
              </a:spcAft>
            </a:pPr>
            <a:r>
              <a:rPr lang="fr-CA" sz="1200" dirty="0">
                <a:solidFill>
                  <a:srgbClr val="000000"/>
                </a:solidFill>
                <a:effectLst/>
                <a:ea typeface="Times New Roman"/>
                <a:cs typeface="Times New Roman"/>
              </a:rPr>
              <a:t>2 facteurs de risque</a:t>
            </a:r>
            <a:endParaRPr lang="fr-CA" sz="1200" dirty="0">
              <a:effectLst/>
              <a:ea typeface="Times New Roman"/>
            </a:endParaRPr>
          </a:p>
          <a:p>
            <a:pPr>
              <a:spcAft>
                <a:spcPts val="0"/>
              </a:spcAft>
            </a:pPr>
            <a:r>
              <a:rPr lang="fr-CA" sz="1200" dirty="0">
                <a:solidFill>
                  <a:srgbClr val="000000"/>
                </a:solidFill>
                <a:effectLst/>
                <a:ea typeface="Times New Roman"/>
                <a:cs typeface="Times New Roman"/>
              </a:rPr>
              <a:t>1 facteur de risque</a:t>
            </a:r>
            <a:endParaRPr lang="fr-CA" sz="1200" dirty="0">
              <a:effectLst/>
              <a:ea typeface="Times New Roman"/>
            </a:endParaRPr>
          </a:p>
          <a:p>
            <a:pPr>
              <a:spcAft>
                <a:spcPts val="0"/>
              </a:spcAft>
            </a:pPr>
            <a:r>
              <a:rPr lang="fr-CA" sz="1200" dirty="0">
                <a:solidFill>
                  <a:srgbClr val="000000"/>
                </a:solidFill>
                <a:effectLst/>
                <a:ea typeface="Times New Roman"/>
                <a:cs typeface="Times New Roman"/>
              </a:rPr>
              <a:t>Aucun facteur de </a:t>
            </a:r>
            <a:r>
              <a:rPr lang="fr-CA" sz="1200" dirty="0" smtClean="0">
                <a:solidFill>
                  <a:srgbClr val="000000"/>
                </a:solidFill>
                <a:effectLst/>
                <a:ea typeface="Times New Roman"/>
                <a:cs typeface="Times New Roman"/>
              </a:rPr>
              <a:t>risque (aucun supérieur à la RSS)</a:t>
            </a:r>
            <a:endParaRPr lang="fr-CA" sz="1200" dirty="0">
              <a:effectLst/>
              <a:ea typeface="Times New Roman"/>
            </a:endParaRPr>
          </a:p>
        </p:txBody>
      </p:sp>
      <p:sp>
        <p:nvSpPr>
          <p:cNvPr id="46" name="ZoneTexte 18"/>
          <p:cNvSpPr txBox="1"/>
          <p:nvPr/>
        </p:nvSpPr>
        <p:spPr>
          <a:xfrm>
            <a:off x="431470" y="908678"/>
            <a:ext cx="4592529" cy="28067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spcAft>
                <a:spcPts val="0"/>
              </a:spcAft>
            </a:pPr>
            <a:r>
              <a:rPr lang="fr-CA" sz="1300" b="1" dirty="0">
                <a:solidFill>
                  <a:srgbClr val="000000"/>
                </a:solidFill>
                <a:effectLst/>
                <a:ea typeface="Times New Roman"/>
                <a:cs typeface="Times New Roman"/>
              </a:rPr>
              <a:t>Nombre de </a:t>
            </a:r>
            <a:r>
              <a:rPr lang="fr-CA" sz="1300" b="1" dirty="0" smtClean="0">
                <a:solidFill>
                  <a:srgbClr val="000000"/>
                </a:solidFill>
                <a:ea typeface="Times New Roman"/>
                <a:cs typeface="Times New Roman"/>
              </a:rPr>
              <a:t>facteurs de risque (relativement à Montréal)</a:t>
            </a:r>
            <a:endParaRPr lang="fr-CA" sz="1300" dirty="0">
              <a:latin typeface="Times New Roman"/>
              <a:ea typeface="Times New Roman"/>
            </a:endParaRPr>
          </a:p>
        </p:txBody>
      </p:sp>
      <p:pic>
        <p:nvPicPr>
          <p:cNvPr id="47" name="Object 12"/>
          <p:cNvPicPr>
            <a:picLocks noChangeAspect="1"/>
          </p:cNvPicPr>
          <p:nvPr/>
        </p:nvPicPr>
        <p:blipFill>
          <a:blip r:embed="rId5"/>
          <a:stretch>
            <a:fillRect/>
          </a:stretch>
        </p:blipFill>
        <p:spPr>
          <a:xfrm>
            <a:off x="514279" y="1188070"/>
            <a:ext cx="277238" cy="1044000"/>
          </a:xfrm>
          <a:prstGeom prst="rect">
            <a:avLst/>
          </a:prstGeom>
        </p:spPr>
      </p:pic>
      <p:grpSp>
        <p:nvGrpSpPr>
          <p:cNvPr id="79" name="Groupe 78"/>
          <p:cNvGrpSpPr>
            <a:grpSpLocks noChangeAspect="1"/>
          </p:cNvGrpSpPr>
          <p:nvPr/>
        </p:nvGrpSpPr>
        <p:grpSpPr>
          <a:xfrm>
            <a:off x="1645581" y="1793863"/>
            <a:ext cx="4276083" cy="3625787"/>
            <a:chOff x="2922115" y="1866062"/>
            <a:chExt cx="4093368" cy="3470859"/>
          </a:xfrm>
        </p:grpSpPr>
        <p:sp>
          <p:nvSpPr>
            <p:cNvPr id="80" name="ZoneTexte 79"/>
            <p:cNvSpPr txBox="1"/>
            <p:nvPr/>
          </p:nvSpPr>
          <p:spPr>
            <a:xfrm>
              <a:off x="3270475" y="4126502"/>
              <a:ext cx="670376" cy="215444"/>
            </a:xfrm>
            <a:prstGeom prst="rect">
              <a:avLst/>
            </a:prstGeom>
            <a:noFill/>
          </p:spPr>
          <p:txBody>
            <a:bodyPr wrap="none" rtlCol="0">
              <a:spAutoFit/>
            </a:bodyPr>
            <a:lstStyle/>
            <a:p>
              <a:r>
                <a:rPr lang="fr-CA" sz="800" dirty="0" smtClean="0"/>
                <a:t>Pierrefonds</a:t>
              </a:r>
              <a:endParaRPr lang="fr-CA" sz="800" dirty="0"/>
            </a:p>
          </p:txBody>
        </p:sp>
        <p:grpSp>
          <p:nvGrpSpPr>
            <p:cNvPr id="81" name="Groupe 80"/>
            <p:cNvGrpSpPr/>
            <p:nvPr/>
          </p:nvGrpSpPr>
          <p:grpSpPr>
            <a:xfrm>
              <a:off x="2922115" y="1866062"/>
              <a:ext cx="4093368" cy="3470859"/>
              <a:chOff x="2922115" y="1866062"/>
              <a:chExt cx="4093368" cy="3470859"/>
            </a:xfrm>
          </p:grpSpPr>
          <p:sp>
            <p:nvSpPr>
              <p:cNvPr id="82" name="ZoneTexte 81"/>
              <p:cNvSpPr txBox="1"/>
              <p:nvPr/>
            </p:nvSpPr>
            <p:spPr>
              <a:xfrm>
                <a:off x="6668913" y="1866062"/>
                <a:ext cx="346570" cy="215444"/>
              </a:xfrm>
              <a:prstGeom prst="rect">
                <a:avLst/>
              </a:prstGeom>
              <a:noFill/>
            </p:spPr>
            <p:txBody>
              <a:bodyPr wrap="none" rtlCol="0">
                <a:spAutoFit/>
              </a:bodyPr>
              <a:lstStyle/>
              <a:p>
                <a:r>
                  <a:rPr lang="fr-CA" sz="800" dirty="0" smtClean="0"/>
                  <a:t>PAT</a:t>
                </a:r>
                <a:endParaRPr lang="fr-CA" sz="800" dirty="0"/>
              </a:p>
            </p:txBody>
          </p:sp>
          <p:sp>
            <p:nvSpPr>
              <p:cNvPr id="83" name="ZoneTexte 82"/>
              <p:cNvSpPr txBox="1"/>
              <p:nvPr/>
            </p:nvSpPr>
            <p:spPr>
              <a:xfrm>
                <a:off x="4269823" y="4791266"/>
                <a:ext cx="809837" cy="215444"/>
              </a:xfrm>
              <a:prstGeom prst="rect">
                <a:avLst/>
              </a:prstGeom>
              <a:noFill/>
            </p:spPr>
            <p:txBody>
              <a:bodyPr wrap="none" rtlCol="0">
                <a:spAutoFit/>
              </a:bodyPr>
              <a:lstStyle/>
              <a:p>
                <a:r>
                  <a:rPr lang="fr-CA" sz="800" dirty="0" smtClean="0"/>
                  <a:t>Dorval-Lachine</a:t>
                </a:r>
                <a:endParaRPr lang="fr-CA" sz="800" dirty="0"/>
              </a:p>
            </p:txBody>
          </p:sp>
          <p:sp>
            <p:nvSpPr>
              <p:cNvPr id="84" name="ZoneTexte 83"/>
              <p:cNvSpPr txBox="1"/>
              <p:nvPr/>
            </p:nvSpPr>
            <p:spPr>
              <a:xfrm>
                <a:off x="2922115" y="4906415"/>
                <a:ext cx="671979" cy="215444"/>
              </a:xfrm>
              <a:prstGeom prst="rect">
                <a:avLst/>
              </a:prstGeom>
              <a:noFill/>
            </p:spPr>
            <p:txBody>
              <a:bodyPr wrap="none" rtlCol="0">
                <a:spAutoFit/>
              </a:bodyPr>
              <a:lstStyle/>
              <a:p>
                <a:r>
                  <a:rPr lang="fr-CA" sz="800" dirty="0" smtClean="0"/>
                  <a:t>Lac St-Louis</a:t>
                </a:r>
                <a:endParaRPr lang="fr-CA" sz="800" dirty="0"/>
              </a:p>
            </p:txBody>
          </p:sp>
          <p:sp>
            <p:nvSpPr>
              <p:cNvPr id="85" name="ZoneTexte 84"/>
              <p:cNvSpPr txBox="1"/>
              <p:nvPr/>
            </p:nvSpPr>
            <p:spPr>
              <a:xfrm>
                <a:off x="6255017" y="4365104"/>
                <a:ext cx="404278" cy="215444"/>
              </a:xfrm>
              <a:prstGeom prst="rect">
                <a:avLst/>
              </a:prstGeom>
              <a:noFill/>
            </p:spPr>
            <p:txBody>
              <a:bodyPr wrap="none" rtlCol="0">
                <a:spAutoFit/>
              </a:bodyPr>
              <a:lstStyle/>
              <a:p>
                <a:r>
                  <a:rPr lang="fr-CA" sz="800" dirty="0" smtClean="0"/>
                  <a:t>P-</a:t>
                </a:r>
                <a:r>
                  <a:rPr lang="fr-CA" sz="800" dirty="0" err="1" smtClean="0"/>
                  <a:t>StC</a:t>
                </a:r>
                <a:endParaRPr lang="fr-CA" sz="800" dirty="0"/>
              </a:p>
            </p:txBody>
          </p:sp>
          <p:sp>
            <p:nvSpPr>
              <p:cNvPr id="86" name="ZoneTexte 85"/>
              <p:cNvSpPr txBox="1"/>
              <p:nvPr/>
            </p:nvSpPr>
            <p:spPr>
              <a:xfrm>
                <a:off x="5900464" y="3717032"/>
                <a:ext cx="393056" cy="215444"/>
              </a:xfrm>
              <a:prstGeom prst="rect">
                <a:avLst/>
              </a:prstGeom>
              <a:noFill/>
            </p:spPr>
            <p:txBody>
              <a:bodyPr wrap="none" rtlCol="0">
                <a:spAutoFit/>
              </a:bodyPr>
              <a:lstStyle/>
              <a:p>
                <a:r>
                  <a:rPr lang="fr-CA" sz="800" dirty="0" smtClean="0"/>
                  <a:t>St-LP</a:t>
                </a:r>
                <a:endParaRPr lang="fr-CA" sz="800" dirty="0"/>
              </a:p>
            </p:txBody>
          </p:sp>
          <p:sp>
            <p:nvSpPr>
              <p:cNvPr id="87" name="ZoneTexte 86"/>
              <p:cNvSpPr txBox="1"/>
              <p:nvPr/>
            </p:nvSpPr>
            <p:spPr>
              <a:xfrm>
                <a:off x="6442420" y="3261357"/>
                <a:ext cx="369012" cy="215444"/>
              </a:xfrm>
              <a:prstGeom prst="rect">
                <a:avLst/>
              </a:prstGeom>
              <a:noFill/>
            </p:spPr>
            <p:txBody>
              <a:bodyPr wrap="none" rtlCol="0">
                <a:spAutoFit/>
              </a:bodyPr>
              <a:lstStyle/>
              <a:p>
                <a:r>
                  <a:rPr lang="fr-CA" sz="800" dirty="0" smtClean="0"/>
                  <a:t>H-M</a:t>
                </a:r>
                <a:endParaRPr lang="fr-CA" sz="800" dirty="0"/>
              </a:p>
            </p:txBody>
          </p:sp>
          <p:sp>
            <p:nvSpPr>
              <p:cNvPr id="88" name="ZoneTexte 87"/>
              <p:cNvSpPr txBox="1"/>
              <p:nvPr/>
            </p:nvSpPr>
            <p:spPr>
              <a:xfrm>
                <a:off x="5828456" y="2637492"/>
                <a:ext cx="445956" cy="215444"/>
              </a:xfrm>
              <a:prstGeom prst="rect">
                <a:avLst/>
              </a:prstGeom>
              <a:noFill/>
            </p:spPr>
            <p:txBody>
              <a:bodyPr wrap="none" rtlCol="0">
                <a:spAutoFit/>
              </a:bodyPr>
              <a:lstStyle/>
              <a:p>
                <a:r>
                  <a:rPr lang="fr-CA" sz="800" dirty="0" smtClean="0"/>
                  <a:t>St-Léo</a:t>
                </a:r>
                <a:endParaRPr lang="fr-CA" sz="800" dirty="0"/>
              </a:p>
            </p:txBody>
          </p:sp>
          <p:sp>
            <p:nvSpPr>
              <p:cNvPr id="89" name="ZoneTexte 88"/>
              <p:cNvSpPr txBox="1"/>
              <p:nvPr/>
            </p:nvSpPr>
            <p:spPr>
              <a:xfrm>
                <a:off x="6596905" y="2789576"/>
                <a:ext cx="348172" cy="215444"/>
              </a:xfrm>
              <a:prstGeom prst="rect">
                <a:avLst/>
              </a:prstGeom>
              <a:noFill/>
            </p:spPr>
            <p:txBody>
              <a:bodyPr wrap="none" rtlCol="0">
                <a:spAutoFit/>
              </a:bodyPr>
              <a:lstStyle/>
              <a:p>
                <a:r>
                  <a:rPr lang="fr-CA" sz="800" dirty="0" smtClean="0"/>
                  <a:t>O-G</a:t>
                </a:r>
                <a:endParaRPr lang="fr-CA" sz="800" dirty="0"/>
              </a:p>
            </p:txBody>
          </p:sp>
          <p:sp>
            <p:nvSpPr>
              <p:cNvPr id="90" name="ZoneTexte 89"/>
              <p:cNvSpPr txBox="1"/>
              <p:nvPr/>
            </p:nvSpPr>
            <p:spPr>
              <a:xfrm>
                <a:off x="5364088" y="2600192"/>
                <a:ext cx="370614" cy="215444"/>
              </a:xfrm>
              <a:prstGeom prst="rect">
                <a:avLst/>
              </a:prstGeom>
              <a:noFill/>
            </p:spPr>
            <p:txBody>
              <a:bodyPr wrap="none" rtlCol="0">
                <a:spAutoFit/>
              </a:bodyPr>
              <a:lstStyle/>
              <a:p>
                <a:r>
                  <a:rPr lang="fr-CA" sz="800" dirty="0" smtClean="0"/>
                  <a:t>M-N</a:t>
                </a:r>
                <a:endParaRPr lang="fr-CA" sz="800" dirty="0"/>
              </a:p>
            </p:txBody>
          </p:sp>
          <p:sp>
            <p:nvSpPr>
              <p:cNvPr id="91" name="ZoneTexte 90"/>
              <p:cNvSpPr txBox="1"/>
              <p:nvPr/>
            </p:nvSpPr>
            <p:spPr>
              <a:xfrm>
                <a:off x="6255017" y="2309907"/>
                <a:ext cx="413896" cy="215444"/>
              </a:xfrm>
              <a:prstGeom prst="rect">
                <a:avLst/>
              </a:prstGeom>
              <a:noFill/>
            </p:spPr>
            <p:txBody>
              <a:bodyPr wrap="none" rtlCol="0">
                <a:spAutoFit/>
              </a:bodyPr>
              <a:lstStyle/>
              <a:p>
                <a:r>
                  <a:rPr lang="fr-CA" sz="800" dirty="0" smtClean="0"/>
                  <a:t>ME-A</a:t>
                </a:r>
                <a:endParaRPr lang="fr-CA" sz="800" dirty="0"/>
              </a:p>
            </p:txBody>
          </p:sp>
          <p:sp>
            <p:nvSpPr>
              <p:cNvPr id="92" name="ZoneTexte 91"/>
              <p:cNvSpPr txBox="1"/>
              <p:nvPr/>
            </p:nvSpPr>
            <p:spPr>
              <a:xfrm>
                <a:off x="6012160" y="1866062"/>
                <a:ext cx="356188" cy="215444"/>
              </a:xfrm>
              <a:prstGeom prst="rect">
                <a:avLst/>
              </a:prstGeom>
              <a:noFill/>
            </p:spPr>
            <p:txBody>
              <a:bodyPr wrap="none" rtlCol="0">
                <a:spAutoFit/>
              </a:bodyPr>
              <a:lstStyle/>
              <a:p>
                <a:r>
                  <a:rPr lang="fr-CA" sz="800" dirty="0" smtClean="0"/>
                  <a:t>RDP</a:t>
                </a:r>
                <a:endParaRPr lang="fr-CA" sz="800" dirty="0"/>
              </a:p>
            </p:txBody>
          </p:sp>
          <p:sp>
            <p:nvSpPr>
              <p:cNvPr id="93" name="ZoneTexte 92"/>
              <p:cNvSpPr txBox="1"/>
              <p:nvPr/>
            </p:nvSpPr>
            <p:spPr>
              <a:xfrm>
                <a:off x="5587844" y="3005020"/>
                <a:ext cx="385042" cy="215444"/>
              </a:xfrm>
              <a:prstGeom prst="rect">
                <a:avLst/>
              </a:prstGeom>
              <a:noFill/>
            </p:spPr>
            <p:txBody>
              <a:bodyPr wrap="none" rtlCol="0">
                <a:spAutoFit/>
              </a:bodyPr>
              <a:lstStyle/>
              <a:p>
                <a:r>
                  <a:rPr lang="fr-CA" sz="800" dirty="0" err="1" smtClean="0"/>
                  <a:t>St-M</a:t>
                </a:r>
                <a:endParaRPr lang="fr-CA" sz="800" dirty="0"/>
              </a:p>
            </p:txBody>
          </p:sp>
          <p:sp>
            <p:nvSpPr>
              <p:cNvPr id="94" name="ZoneTexte 93"/>
              <p:cNvSpPr txBox="1"/>
              <p:nvPr/>
            </p:nvSpPr>
            <p:spPr>
              <a:xfrm>
                <a:off x="5137695" y="3203252"/>
                <a:ext cx="407484" cy="215444"/>
              </a:xfrm>
              <a:prstGeom prst="rect">
                <a:avLst/>
              </a:prstGeom>
              <a:noFill/>
            </p:spPr>
            <p:txBody>
              <a:bodyPr wrap="none" rtlCol="0">
                <a:spAutoFit/>
              </a:bodyPr>
              <a:lstStyle/>
              <a:p>
                <a:r>
                  <a:rPr lang="fr-CA" sz="800" dirty="0" smtClean="0"/>
                  <a:t>Ahun</a:t>
                </a:r>
                <a:endParaRPr lang="fr-CA" sz="800" dirty="0"/>
              </a:p>
            </p:txBody>
          </p:sp>
          <p:sp>
            <p:nvSpPr>
              <p:cNvPr id="95" name="ZoneTexte 94"/>
              <p:cNvSpPr txBox="1"/>
              <p:nvPr/>
            </p:nvSpPr>
            <p:spPr>
              <a:xfrm>
                <a:off x="5079660" y="4533646"/>
                <a:ext cx="327334" cy="215444"/>
              </a:xfrm>
              <a:prstGeom prst="rect">
                <a:avLst/>
              </a:prstGeom>
              <a:noFill/>
            </p:spPr>
            <p:txBody>
              <a:bodyPr wrap="none" rtlCol="0">
                <a:spAutoFit/>
              </a:bodyPr>
              <a:lstStyle/>
              <a:p>
                <a:r>
                  <a:rPr lang="fr-CA" sz="800" dirty="0" smtClean="0"/>
                  <a:t>R-C</a:t>
                </a:r>
                <a:endParaRPr lang="fr-CA" sz="800" dirty="0"/>
              </a:p>
            </p:txBody>
          </p:sp>
          <p:sp>
            <p:nvSpPr>
              <p:cNvPr id="96" name="ZoneTexte 95"/>
              <p:cNvSpPr txBox="1"/>
              <p:nvPr/>
            </p:nvSpPr>
            <p:spPr>
              <a:xfrm>
                <a:off x="5365401" y="4005064"/>
                <a:ext cx="367408" cy="215444"/>
              </a:xfrm>
              <a:prstGeom prst="rect">
                <a:avLst/>
              </a:prstGeom>
              <a:noFill/>
            </p:spPr>
            <p:txBody>
              <a:bodyPr wrap="none" rtlCol="0">
                <a:spAutoFit/>
              </a:bodyPr>
              <a:lstStyle/>
              <a:p>
                <a:r>
                  <a:rPr lang="fr-CA" sz="800" dirty="0" smtClean="0"/>
                  <a:t>CDN</a:t>
                </a:r>
                <a:endParaRPr lang="fr-CA" sz="800" dirty="0"/>
              </a:p>
            </p:txBody>
          </p:sp>
          <p:sp>
            <p:nvSpPr>
              <p:cNvPr id="97" name="ZoneTexte 96"/>
              <p:cNvSpPr txBox="1"/>
              <p:nvPr/>
            </p:nvSpPr>
            <p:spPr>
              <a:xfrm>
                <a:off x="5461048" y="4552231"/>
                <a:ext cx="377026" cy="215444"/>
              </a:xfrm>
              <a:prstGeom prst="rect">
                <a:avLst/>
              </a:prstGeom>
              <a:noFill/>
            </p:spPr>
            <p:txBody>
              <a:bodyPr wrap="none" rtlCol="0">
                <a:spAutoFit/>
              </a:bodyPr>
              <a:lstStyle/>
              <a:p>
                <a:r>
                  <a:rPr lang="fr-CA" sz="800" dirty="0" smtClean="0"/>
                  <a:t>NDG</a:t>
                </a:r>
                <a:endParaRPr lang="fr-CA" sz="800" dirty="0"/>
              </a:p>
            </p:txBody>
          </p:sp>
          <p:sp>
            <p:nvSpPr>
              <p:cNvPr id="98" name="ZoneTexte 97"/>
              <p:cNvSpPr txBox="1"/>
              <p:nvPr/>
            </p:nvSpPr>
            <p:spPr>
              <a:xfrm>
                <a:off x="5868144" y="4742470"/>
                <a:ext cx="492443" cy="215444"/>
              </a:xfrm>
              <a:prstGeom prst="rect">
                <a:avLst/>
              </a:prstGeom>
              <a:noFill/>
            </p:spPr>
            <p:txBody>
              <a:bodyPr wrap="none" rtlCol="0">
                <a:spAutoFit/>
              </a:bodyPr>
              <a:lstStyle/>
              <a:p>
                <a:r>
                  <a:rPr lang="fr-CA" sz="800" dirty="0" smtClean="0"/>
                  <a:t>Verdun</a:t>
                </a:r>
                <a:endParaRPr lang="fr-CA" sz="800" dirty="0"/>
              </a:p>
            </p:txBody>
          </p:sp>
          <p:sp>
            <p:nvSpPr>
              <p:cNvPr id="99" name="ZoneTexte 98"/>
              <p:cNvSpPr txBox="1"/>
              <p:nvPr/>
            </p:nvSpPr>
            <p:spPr>
              <a:xfrm>
                <a:off x="5401488" y="5121477"/>
                <a:ext cx="473206" cy="215444"/>
              </a:xfrm>
              <a:prstGeom prst="rect">
                <a:avLst/>
              </a:prstGeom>
              <a:noFill/>
            </p:spPr>
            <p:txBody>
              <a:bodyPr wrap="none" rtlCol="0">
                <a:spAutoFit/>
              </a:bodyPr>
              <a:lstStyle/>
              <a:p>
                <a:r>
                  <a:rPr lang="fr-CA" sz="800" dirty="0" err="1" smtClean="0"/>
                  <a:t>LaSalle</a:t>
                </a:r>
                <a:endParaRPr lang="fr-CA" sz="800" dirty="0"/>
              </a:p>
            </p:txBody>
          </p:sp>
          <p:sp>
            <p:nvSpPr>
              <p:cNvPr id="100" name="ZoneTexte 99"/>
              <p:cNvSpPr txBox="1"/>
              <p:nvPr/>
            </p:nvSpPr>
            <p:spPr>
              <a:xfrm>
                <a:off x="4578683" y="3572436"/>
                <a:ext cx="327334" cy="215444"/>
              </a:xfrm>
              <a:prstGeom prst="rect">
                <a:avLst/>
              </a:prstGeom>
              <a:noFill/>
            </p:spPr>
            <p:txBody>
              <a:bodyPr wrap="none" rtlCol="0">
                <a:spAutoFit/>
              </a:bodyPr>
              <a:lstStyle/>
              <a:p>
                <a:r>
                  <a:rPr lang="fr-CA" sz="800" dirty="0" smtClean="0"/>
                  <a:t>B-C</a:t>
                </a:r>
                <a:endParaRPr lang="fr-CA" sz="800" dirty="0"/>
              </a:p>
            </p:txBody>
          </p:sp>
          <p:sp>
            <p:nvSpPr>
              <p:cNvPr id="101" name="ZoneTexte 100"/>
              <p:cNvSpPr txBox="1"/>
              <p:nvPr/>
            </p:nvSpPr>
            <p:spPr>
              <a:xfrm>
                <a:off x="4432810" y="4120480"/>
                <a:ext cx="619080" cy="215444"/>
              </a:xfrm>
              <a:prstGeom prst="rect">
                <a:avLst/>
              </a:prstGeom>
              <a:noFill/>
            </p:spPr>
            <p:txBody>
              <a:bodyPr wrap="none" rtlCol="0">
                <a:spAutoFit/>
              </a:bodyPr>
              <a:lstStyle/>
              <a:p>
                <a:r>
                  <a:rPr lang="fr-CA" sz="800" dirty="0" smtClean="0"/>
                  <a:t>St-Laurent</a:t>
                </a:r>
                <a:endParaRPr lang="fr-CA" sz="800" dirty="0"/>
              </a:p>
            </p:txBody>
          </p:sp>
          <p:sp>
            <p:nvSpPr>
              <p:cNvPr id="102" name="ZoneTexte 101"/>
              <p:cNvSpPr txBox="1"/>
              <p:nvPr/>
            </p:nvSpPr>
            <p:spPr>
              <a:xfrm>
                <a:off x="5529815" y="3356992"/>
                <a:ext cx="316112" cy="215444"/>
              </a:xfrm>
              <a:prstGeom prst="rect">
                <a:avLst/>
              </a:prstGeom>
              <a:noFill/>
            </p:spPr>
            <p:txBody>
              <a:bodyPr wrap="none" rtlCol="0">
                <a:spAutoFit/>
              </a:bodyPr>
              <a:lstStyle/>
              <a:p>
                <a:r>
                  <a:rPr lang="fr-CA" sz="800" dirty="0" smtClean="0"/>
                  <a:t>Vil.</a:t>
                </a:r>
                <a:endParaRPr lang="fr-CA" sz="800" dirty="0"/>
              </a:p>
            </p:txBody>
          </p:sp>
          <p:sp>
            <p:nvSpPr>
              <p:cNvPr id="103" name="ZoneTexte 102"/>
              <p:cNvSpPr txBox="1"/>
              <p:nvPr/>
            </p:nvSpPr>
            <p:spPr>
              <a:xfrm>
                <a:off x="5461048" y="3574670"/>
                <a:ext cx="319318" cy="215444"/>
              </a:xfrm>
              <a:prstGeom prst="rect">
                <a:avLst/>
              </a:prstGeom>
              <a:noFill/>
            </p:spPr>
            <p:txBody>
              <a:bodyPr wrap="none" rtlCol="0">
                <a:spAutoFit/>
              </a:bodyPr>
              <a:lstStyle/>
              <a:p>
                <a:r>
                  <a:rPr lang="fr-CA" sz="800" dirty="0" smtClean="0"/>
                  <a:t>P-E</a:t>
                </a:r>
                <a:endParaRPr lang="fr-CA" sz="800" dirty="0"/>
              </a:p>
            </p:txBody>
          </p:sp>
          <p:sp>
            <p:nvSpPr>
              <p:cNvPr id="104" name="ZoneTexte 103"/>
              <p:cNvSpPr txBox="1"/>
              <p:nvPr/>
            </p:nvSpPr>
            <p:spPr>
              <a:xfrm>
                <a:off x="6301148" y="3680978"/>
                <a:ext cx="389850" cy="215444"/>
              </a:xfrm>
              <a:prstGeom prst="rect">
                <a:avLst/>
              </a:prstGeom>
              <a:noFill/>
            </p:spPr>
            <p:txBody>
              <a:bodyPr wrap="none" rtlCol="0">
                <a:spAutoFit/>
              </a:bodyPr>
              <a:lstStyle/>
              <a:p>
                <a:r>
                  <a:rPr lang="fr-CA" sz="800" dirty="0" err="1" smtClean="0"/>
                  <a:t>Faub</a:t>
                </a:r>
                <a:endParaRPr lang="fr-CA" sz="800" dirty="0"/>
              </a:p>
            </p:txBody>
          </p:sp>
          <p:sp>
            <p:nvSpPr>
              <p:cNvPr id="105" name="ZoneTexte 104"/>
              <p:cNvSpPr txBox="1"/>
              <p:nvPr/>
            </p:nvSpPr>
            <p:spPr>
              <a:xfrm>
                <a:off x="6105777" y="3059115"/>
                <a:ext cx="356188" cy="215444"/>
              </a:xfrm>
              <a:prstGeom prst="rect">
                <a:avLst/>
              </a:prstGeom>
              <a:noFill/>
            </p:spPr>
            <p:txBody>
              <a:bodyPr wrap="none" rtlCol="0">
                <a:spAutoFit/>
              </a:bodyPr>
              <a:lstStyle/>
              <a:p>
                <a:r>
                  <a:rPr lang="fr-CA" sz="800" dirty="0" err="1" smtClean="0"/>
                  <a:t>Rmt</a:t>
                </a:r>
                <a:endParaRPr lang="fr-CA" sz="800" dirty="0"/>
              </a:p>
            </p:txBody>
          </p:sp>
          <p:sp>
            <p:nvSpPr>
              <p:cNvPr id="106" name="ZoneTexte 105"/>
              <p:cNvSpPr txBox="1"/>
              <p:nvPr/>
            </p:nvSpPr>
            <p:spPr>
              <a:xfrm>
                <a:off x="5865712" y="3429580"/>
                <a:ext cx="290464" cy="215444"/>
              </a:xfrm>
              <a:prstGeom prst="rect">
                <a:avLst/>
              </a:prstGeom>
              <a:noFill/>
            </p:spPr>
            <p:txBody>
              <a:bodyPr wrap="none" rtlCol="0">
                <a:spAutoFit/>
              </a:bodyPr>
              <a:lstStyle/>
              <a:p>
                <a:r>
                  <a:rPr lang="fr-CA" sz="800" dirty="0" smtClean="0"/>
                  <a:t>PP</a:t>
                </a:r>
                <a:endParaRPr lang="fr-CA" sz="800" dirty="0"/>
              </a:p>
            </p:txBody>
          </p:sp>
          <p:sp>
            <p:nvSpPr>
              <p:cNvPr id="107" name="ZoneTexte 106"/>
              <p:cNvSpPr txBox="1"/>
              <p:nvPr/>
            </p:nvSpPr>
            <p:spPr>
              <a:xfrm>
                <a:off x="6098904" y="3573257"/>
                <a:ext cx="381836" cy="215444"/>
              </a:xfrm>
              <a:prstGeom prst="rect">
                <a:avLst/>
              </a:prstGeom>
              <a:noFill/>
            </p:spPr>
            <p:txBody>
              <a:bodyPr wrap="none" rtlCol="0">
                <a:spAutoFit/>
              </a:bodyPr>
              <a:lstStyle/>
              <a:p>
                <a:r>
                  <a:rPr lang="fr-CA" sz="800" dirty="0" smtClean="0"/>
                  <a:t>PMR</a:t>
                </a:r>
                <a:endParaRPr lang="fr-CA" sz="800" dirty="0"/>
              </a:p>
            </p:txBody>
          </p:sp>
          <p:sp>
            <p:nvSpPr>
              <p:cNvPr id="108" name="ZoneTexte 107"/>
              <p:cNvSpPr txBox="1"/>
              <p:nvPr/>
            </p:nvSpPr>
            <p:spPr>
              <a:xfrm>
                <a:off x="5842263" y="4112786"/>
                <a:ext cx="447558" cy="215444"/>
              </a:xfrm>
              <a:prstGeom prst="rect">
                <a:avLst/>
              </a:prstGeom>
              <a:noFill/>
            </p:spPr>
            <p:txBody>
              <a:bodyPr wrap="none" rtlCol="0">
                <a:spAutoFit/>
              </a:bodyPr>
              <a:lstStyle/>
              <a:p>
                <a:r>
                  <a:rPr lang="fr-CA" sz="800" dirty="0" smtClean="0"/>
                  <a:t>Métro</a:t>
                </a:r>
                <a:endParaRPr lang="fr-CA" sz="800" dirty="0"/>
              </a:p>
            </p:txBody>
          </p:sp>
          <p:sp>
            <p:nvSpPr>
              <p:cNvPr id="109" name="ZoneTexte 108"/>
              <p:cNvSpPr txBox="1"/>
              <p:nvPr/>
            </p:nvSpPr>
            <p:spPr>
              <a:xfrm>
                <a:off x="5894021" y="4449802"/>
                <a:ext cx="360996" cy="215444"/>
              </a:xfrm>
              <a:prstGeom prst="rect">
                <a:avLst/>
              </a:prstGeom>
              <a:noFill/>
            </p:spPr>
            <p:txBody>
              <a:bodyPr wrap="none" rtlCol="0">
                <a:spAutoFit/>
              </a:bodyPr>
              <a:lstStyle/>
              <a:p>
                <a:r>
                  <a:rPr lang="fr-CA" sz="800" dirty="0" smtClean="0"/>
                  <a:t>St-H</a:t>
                </a:r>
                <a:endParaRPr lang="fr-CA" sz="800" dirty="0"/>
              </a:p>
            </p:txBody>
          </p:sp>
        </p:grpSp>
      </p:grpSp>
      <p:sp>
        <p:nvSpPr>
          <p:cNvPr id="110" name="Espace réservé du contenu 2"/>
          <p:cNvSpPr txBox="1">
            <a:spLocks/>
          </p:cNvSpPr>
          <p:nvPr/>
        </p:nvSpPr>
        <p:spPr>
          <a:xfrm>
            <a:off x="6552253" y="798531"/>
            <a:ext cx="2340299" cy="3801403"/>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indent="-108000">
              <a:spcBef>
                <a:spcPts val="400"/>
              </a:spcBef>
            </a:pPr>
            <a:r>
              <a:rPr lang="fr-CA" sz="1500" dirty="0" smtClean="0"/>
              <a:t>À Montréal, les aînés qui vivent dans les secteurs centraux cumulent plus de facteurs de risque d’isolement que ceux vivant dans les secteurs situés aux extrémités de l’île.</a:t>
            </a:r>
          </a:p>
          <a:p>
            <a:pPr marL="108000" indent="-108000">
              <a:spcBef>
                <a:spcPts val="400"/>
              </a:spcBef>
            </a:pPr>
            <a:r>
              <a:rPr lang="fr-CA" sz="1500" dirty="0" smtClean="0"/>
              <a:t>Pour plus d’information sur cet indicateur, consulter le </a:t>
            </a:r>
            <a:r>
              <a:rPr lang="fr-CA" sz="1500" i="1" dirty="0" smtClean="0"/>
              <a:t>Portrait des aînés de l’île de Montréal </a:t>
            </a:r>
            <a:r>
              <a:rPr lang="fr-CA" sz="1500" dirty="0" smtClean="0"/>
              <a:t>publié en 2017 </a:t>
            </a:r>
            <a:r>
              <a:rPr lang="fr-CA" sz="1500" dirty="0"/>
              <a:t>au </a:t>
            </a:r>
            <a:r>
              <a:rPr lang="fr-CA" sz="1500" b="1" dirty="0" smtClean="0"/>
              <a:t>emis.santemontreal.qc.ca</a:t>
            </a:r>
            <a:endParaRPr lang="fr-CA" sz="1500" b="1" dirty="0"/>
          </a:p>
        </p:txBody>
      </p:sp>
    </p:spTree>
    <p:extLst>
      <p:ext uri="{BB962C8B-B14F-4D97-AF65-F5344CB8AC3E}">
        <p14:creationId xmlns:p14="http://schemas.microsoft.com/office/powerpoint/2010/main" val="3663778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Familles monoparentales</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22</a:t>
            </a:fld>
            <a:endParaRPr lang="fr-BE"/>
          </a:p>
        </p:txBody>
      </p:sp>
      <p:sp>
        <p:nvSpPr>
          <p:cNvPr id="9"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L’ensemble </a:t>
            </a:r>
            <a:r>
              <a:rPr lang="fr-CA" sz="1600" dirty="0"/>
              <a:t>du CIUSSS ainsi que ses RLS affichent </a:t>
            </a:r>
            <a:r>
              <a:rPr lang="fr-CA" sz="1600" dirty="0" smtClean="0"/>
              <a:t>une proportion de familles monoparentales </a:t>
            </a:r>
            <a:r>
              <a:rPr lang="fr-CA" sz="1600" dirty="0"/>
              <a:t>plus faible que celle de Montréal</a:t>
            </a:r>
            <a:r>
              <a:rPr lang="fr-CA" sz="1600" dirty="0" smtClean="0"/>
              <a:t>.</a:t>
            </a:r>
            <a:endParaRPr lang="fr-CA" sz="1600" dirty="0">
              <a:latin typeface="Trebuchet MS" panose="020B0603020202020204" pitchFamily="34" charset="0"/>
            </a:endParaRPr>
          </a:p>
        </p:txBody>
      </p:sp>
      <p:graphicFrame>
        <p:nvGraphicFramePr>
          <p:cNvPr id="8" name="Graphique 7"/>
          <p:cNvGraphicFramePr>
            <a:graphicFrameLocks/>
          </p:cNvGraphicFramePr>
          <p:nvPr>
            <p:extLst>
              <p:ext uri="{D42A27DB-BD31-4B8C-83A1-F6EECF244321}">
                <p14:modId xmlns:p14="http://schemas.microsoft.com/office/powerpoint/2010/main" val="1211370176"/>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0" y="728655"/>
            <a:ext cx="9144000" cy="369332"/>
          </a:xfrm>
          <a:prstGeom prst="rect">
            <a:avLst/>
          </a:prstGeom>
          <a:noFill/>
        </p:spPr>
        <p:txBody>
          <a:bodyPr wrap="square" rtlCol="0">
            <a:spAutoFit/>
          </a:bodyPr>
          <a:lstStyle/>
          <a:p>
            <a:pPr algn="ctr"/>
            <a:r>
              <a:rPr lang="fr-CA" dirty="0" smtClean="0"/>
              <a:t>Proportion (%) de </a:t>
            </a:r>
            <a:r>
              <a:rPr lang="fr-CA" dirty="0"/>
              <a:t>familles monoparentales </a:t>
            </a:r>
            <a:r>
              <a:rPr lang="fr-CA" dirty="0" smtClean="0"/>
              <a:t>avec enfants </a:t>
            </a:r>
            <a:r>
              <a:rPr lang="fr-CA" dirty="0"/>
              <a:t>de </a:t>
            </a:r>
            <a:r>
              <a:rPr lang="fr-CA" dirty="0" smtClean="0"/>
              <a:t>0-17 ans (2016)</a:t>
            </a:r>
            <a:endParaRPr lang="fr-CA" dirty="0"/>
          </a:p>
        </p:txBody>
      </p:sp>
    </p:spTree>
    <p:extLst>
      <p:ext uri="{BB962C8B-B14F-4D97-AF65-F5344CB8AC3E}">
        <p14:creationId xmlns:p14="http://schemas.microsoft.com/office/powerpoint/2010/main" val="2735284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Aucun diplôme</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23</a:t>
            </a:fld>
            <a:endParaRPr lang="fr-BE"/>
          </a:p>
        </p:txBody>
      </p:sp>
      <p:sp>
        <p:nvSpPr>
          <p:cNvPr id="9"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Dans </a:t>
            </a:r>
            <a:r>
              <a:rPr lang="fr-CA" sz="1600" dirty="0"/>
              <a:t>le CIUSSS du Centre-Ouest et ses deux sous-territoires, la proportion de la population sans diplôme est plus faible que dans l’ensemble de la RSS</a:t>
            </a:r>
            <a:r>
              <a:rPr lang="fr-CA" sz="1600" dirty="0" smtClean="0"/>
              <a:t>.</a:t>
            </a:r>
            <a:endParaRPr lang="fr-CA" sz="1600" dirty="0"/>
          </a:p>
        </p:txBody>
      </p:sp>
      <p:sp>
        <p:nvSpPr>
          <p:cNvPr id="12" name="ZoneTexte 11"/>
          <p:cNvSpPr txBox="1"/>
          <p:nvPr/>
        </p:nvSpPr>
        <p:spPr>
          <a:xfrm>
            <a:off x="0" y="728655"/>
            <a:ext cx="9144000" cy="369332"/>
          </a:xfrm>
          <a:prstGeom prst="rect">
            <a:avLst/>
          </a:prstGeom>
          <a:noFill/>
        </p:spPr>
        <p:txBody>
          <a:bodyPr wrap="square" rtlCol="0">
            <a:spAutoFit/>
          </a:bodyPr>
          <a:lstStyle/>
          <a:p>
            <a:pPr algn="ctr"/>
            <a:r>
              <a:rPr lang="fr-CA" dirty="0"/>
              <a:t>Proportion (%) de la population </a:t>
            </a:r>
            <a:r>
              <a:rPr lang="fr-CA" dirty="0" smtClean="0"/>
              <a:t>sans diplôme</a:t>
            </a:r>
            <a:r>
              <a:rPr lang="fr-CA" dirty="0"/>
              <a:t>, 25-64 ans (2016)</a:t>
            </a:r>
          </a:p>
        </p:txBody>
      </p:sp>
      <p:graphicFrame>
        <p:nvGraphicFramePr>
          <p:cNvPr id="11" name="Graphique 10"/>
          <p:cNvGraphicFramePr>
            <a:graphicFrameLocks/>
          </p:cNvGraphicFramePr>
          <p:nvPr>
            <p:extLst>
              <p:ext uri="{D42A27DB-BD31-4B8C-83A1-F6EECF244321}">
                <p14:modId xmlns:p14="http://schemas.microsoft.com/office/powerpoint/2010/main" val="73660792"/>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Connecteur droit 12"/>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58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Diplôme universitaire</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24</a:t>
            </a:fld>
            <a:endParaRPr lang="fr-BE"/>
          </a:p>
        </p:txBody>
      </p:sp>
      <p:sp>
        <p:nvSpPr>
          <p:cNvPr id="9"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Dans </a:t>
            </a:r>
            <a:r>
              <a:rPr lang="fr-CA" sz="1600" dirty="0"/>
              <a:t>le CIUSSS du Centre-Ouest et ses deux sous-territoires, la proportion de la population ayant un diplôme universitaire est supérieure à celle de Montréal</a:t>
            </a:r>
            <a:r>
              <a:rPr lang="fr-CA" sz="1600" dirty="0" smtClean="0"/>
              <a:t>.</a:t>
            </a:r>
            <a:endParaRPr lang="fr-CA" sz="1600" dirty="0"/>
          </a:p>
        </p:txBody>
      </p:sp>
      <p:graphicFrame>
        <p:nvGraphicFramePr>
          <p:cNvPr id="8" name="Graphique 7"/>
          <p:cNvGraphicFramePr>
            <a:graphicFrameLocks/>
          </p:cNvGraphicFramePr>
          <p:nvPr>
            <p:extLst>
              <p:ext uri="{D42A27DB-BD31-4B8C-83A1-F6EECF244321}">
                <p14:modId xmlns:p14="http://schemas.microsoft.com/office/powerpoint/2010/main" val="1150202090"/>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0" y="728655"/>
            <a:ext cx="9144000" cy="369332"/>
          </a:xfrm>
          <a:prstGeom prst="rect">
            <a:avLst/>
          </a:prstGeom>
          <a:noFill/>
        </p:spPr>
        <p:txBody>
          <a:bodyPr wrap="square" rtlCol="0">
            <a:spAutoFit/>
          </a:bodyPr>
          <a:lstStyle/>
          <a:p>
            <a:pPr algn="ctr"/>
            <a:r>
              <a:rPr lang="fr-CA" dirty="0"/>
              <a:t>Proportion (%) de la population </a:t>
            </a:r>
            <a:r>
              <a:rPr lang="fr-CA" dirty="0" smtClean="0"/>
              <a:t>avec grade </a:t>
            </a:r>
            <a:r>
              <a:rPr lang="fr-CA" dirty="0"/>
              <a:t>universitaire, </a:t>
            </a:r>
            <a:r>
              <a:rPr lang="fr-CA" dirty="0" smtClean="0"/>
              <a:t>25-64 ans (2016) </a:t>
            </a:r>
            <a:endParaRPr lang="fr-CA" dirty="0"/>
          </a:p>
        </p:txBody>
      </p:sp>
    </p:spTree>
    <p:extLst>
      <p:ext uri="{BB962C8B-B14F-4D97-AF65-F5344CB8AC3E}">
        <p14:creationId xmlns:p14="http://schemas.microsoft.com/office/powerpoint/2010/main" val="1367668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Taux de décrochage</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25</a:t>
            </a:fld>
            <a:endParaRPr lang="fr-BE"/>
          </a:p>
        </p:txBody>
      </p:sp>
      <p:sp>
        <p:nvSpPr>
          <p:cNvPr id="8" name="Espace réservé du contenu 2"/>
          <p:cNvSpPr txBox="1">
            <a:spLocks/>
          </p:cNvSpPr>
          <p:nvPr/>
        </p:nvSpPr>
        <p:spPr>
          <a:xfrm>
            <a:off x="971541" y="5589276"/>
            <a:ext cx="7452000" cy="900115"/>
          </a:xfrm>
          <a:prstGeom prst="rect">
            <a:avLst/>
          </a:prstGeom>
          <a:solidFill>
            <a:srgbClr val="E4F6F8"/>
          </a:solidFill>
          <a:ln>
            <a:solidFill>
              <a:srgbClr val="E4F6F8"/>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lnSpc>
                <a:spcPct val="120000"/>
              </a:lnSpc>
              <a:spcBef>
                <a:spcPts val="360"/>
              </a:spcBef>
            </a:pPr>
            <a:r>
              <a:rPr lang="fr-CA" sz="1500" dirty="0" smtClean="0"/>
              <a:t>Dans le CIUSSS, </a:t>
            </a:r>
            <a:r>
              <a:rPr lang="fr-CA" sz="1500" dirty="0"/>
              <a:t>1</a:t>
            </a:r>
            <a:r>
              <a:rPr lang="fr-CA" sz="1500" dirty="0" smtClean="0"/>
              <a:t> personne sur 4 sort de l’école secondaire </a:t>
            </a:r>
            <a:r>
              <a:rPr lang="fr-CA" sz="1500" dirty="0"/>
              <a:t>sans diplôme, ni </a:t>
            </a:r>
            <a:r>
              <a:rPr lang="fr-CA" sz="1500" dirty="0" smtClean="0"/>
              <a:t>qualification. </a:t>
            </a:r>
          </a:p>
          <a:p>
            <a:pPr marL="180000" indent="-180000">
              <a:lnSpc>
                <a:spcPct val="120000"/>
              </a:lnSpc>
              <a:spcBef>
                <a:spcPts val="360"/>
              </a:spcBef>
            </a:pPr>
            <a:r>
              <a:rPr lang="fr-CA" sz="1500" dirty="0" smtClean="0"/>
              <a:t>Les valeurs pour le CIUSSS et ses deux RLS sont plus élevées que la valeur montréalaise. </a:t>
            </a:r>
          </a:p>
        </p:txBody>
      </p:sp>
      <p:sp>
        <p:nvSpPr>
          <p:cNvPr id="12" name="ZoneTexte 11"/>
          <p:cNvSpPr txBox="1"/>
          <p:nvPr/>
        </p:nvSpPr>
        <p:spPr>
          <a:xfrm>
            <a:off x="0" y="728655"/>
            <a:ext cx="9144000" cy="369332"/>
          </a:xfrm>
          <a:prstGeom prst="rect">
            <a:avLst/>
          </a:prstGeom>
          <a:noFill/>
        </p:spPr>
        <p:txBody>
          <a:bodyPr wrap="square" rtlCol="0">
            <a:spAutoFit/>
          </a:bodyPr>
          <a:lstStyle/>
          <a:p>
            <a:pPr algn="ctr"/>
            <a:r>
              <a:rPr lang="fr-CA" dirty="0" smtClean="0"/>
              <a:t>Sortants (%) </a:t>
            </a:r>
            <a:r>
              <a:rPr lang="fr-CA" dirty="0"/>
              <a:t>de l'école secondaire sans diplôme, ni </a:t>
            </a:r>
            <a:r>
              <a:rPr lang="fr-CA" dirty="0" smtClean="0"/>
              <a:t>qualification, </a:t>
            </a:r>
            <a:r>
              <a:rPr lang="fr-CA" dirty="0"/>
              <a:t>réseau public (</a:t>
            </a:r>
            <a:r>
              <a:rPr lang="fr-CA" dirty="0" smtClean="0"/>
              <a:t>2013-2014)</a:t>
            </a:r>
            <a:endParaRPr lang="fr-CA" dirty="0"/>
          </a:p>
        </p:txBody>
      </p:sp>
      <p:graphicFrame>
        <p:nvGraphicFramePr>
          <p:cNvPr id="11" name="Graphique 10"/>
          <p:cNvGraphicFramePr>
            <a:graphicFrameLocks/>
          </p:cNvGraphicFramePr>
          <p:nvPr>
            <p:extLst>
              <p:ext uri="{D42A27DB-BD31-4B8C-83A1-F6EECF244321}">
                <p14:modId xmlns:p14="http://schemas.microsoft.com/office/powerpoint/2010/main" val="892693041"/>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Connecteur droit 12"/>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593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Assistance sociale</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26</a:t>
            </a:fld>
            <a:endParaRPr lang="fr-BE"/>
          </a:p>
        </p:txBody>
      </p:sp>
      <p:sp>
        <p:nvSpPr>
          <p:cNvPr id="11"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L’ensemble </a:t>
            </a:r>
            <a:r>
              <a:rPr lang="fr-CA" sz="1600" dirty="0"/>
              <a:t>du CIUSSS ainsi que ses RLS affichent </a:t>
            </a:r>
            <a:r>
              <a:rPr lang="fr-CA" sz="1600" dirty="0" smtClean="0"/>
              <a:t>un taux d’assistance sociale plus faible </a:t>
            </a:r>
            <a:r>
              <a:rPr lang="fr-CA" sz="1600" dirty="0"/>
              <a:t>que </a:t>
            </a:r>
            <a:r>
              <a:rPr lang="fr-CA" sz="1600" dirty="0" smtClean="0"/>
              <a:t>celui de Montréal</a:t>
            </a:r>
            <a:r>
              <a:rPr lang="fr-CA" sz="1600" dirty="0"/>
              <a:t>. </a:t>
            </a:r>
          </a:p>
          <a:p>
            <a:pPr marL="0" indent="0">
              <a:buFont typeface="Arial" pitchFamily="34" charset="0"/>
              <a:buNone/>
            </a:pPr>
            <a:endParaRPr lang="fr-CA" sz="1600" dirty="0">
              <a:latin typeface="Trebuchet MS" panose="020B0603020202020204" pitchFamily="34" charset="0"/>
            </a:endParaRPr>
          </a:p>
        </p:txBody>
      </p:sp>
      <p:sp>
        <p:nvSpPr>
          <p:cNvPr id="8" name="ZoneTexte 7"/>
          <p:cNvSpPr txBox="1"/>
          <p:nvPr/>
        </p:nvSpPr>
        <p:spPr>
          <a:xfrm>
            <a:off x="0" y="728655"/>
            <a:ext cx="9144000" cy="369332"/>
          </a:xfrm>
          <a:prstGeom prst="rect">
            <a:avLst/>
          </a:prstGeom>
          <a:noFill/>
        </p:spPr>
        <p:txBody>
          <a:bodyPr wrap="square" rtlCol="0">
            <a:spAutoFit/>
          </a:bodyPr>
          <a:lstStyle/>
          <a:p>
            <a:pPr algn="ctr"/>
            <a:r>
              <a:rPr lang="fr-CA" dirty="0" smtClean="0"/>
              <a:t>Proportion (%) des adultes prestataires de l’assistance </a:t>
            </a:r>
            <a:r>
              <a:rPr lang="fr-CA" dirty="0"/>
              <a:t>sociale, 18-64 ans (2018)</a:t>
            </a:r>
          </a:p>
        </p:txBody>
      </p:sp>
      <p:graphicFrame>
        <p:nvGraphicFramePr>
          <p:cNvPr id="9" name="Graphique 8"/>
          <p:cNvGraphicFramePr>
            <a:graphicFrameLocks/>
          </p:cNvGraphicFramePr>
          <p:nvPr>
            <p:extLst>
              <p:ext uri="{D42A27DB-BD31-4B8C-83A1-F6EECF244321}">
                <p14:modId xmlns:p14="http://schemas.microsoft.com/office/powerpoint/2010/main" val="1532815433"/>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Connecteur droit 12"/>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369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Locataires</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27</a:t>
            </a:fld>
            <a:endParaRPr lang="fr-BE"/>
          </a:p>
        </p:txBody>
      </p: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La proportion de ménages locataires dans le CIUSSS est parmi les plus élevées à Montréal.</a:t>
            </a:r>
          </a:p>
          <a:p>
            <a:pPr>
              <a:spcBef>
                <a:spcPts val="400"/>
              </a:spcBef>
            </a:pPr>
            <a:r>
              <a:rPr lang="fr-CA" sz="1600" dirty="0" smtClean="0"/>
              <a:t>CAV affiche toutefois une proportion similaire à la valeur régionale.</a:t>
            </a:r>
            <a:endParaRPr lang="fr-CA" sz="1600" dirty="0"/>
          </a:p>
        </p:txBody>
      </p:sp>
      <p:graphicFrame>
        <p:nvGraphicFramePr>
          <p:cNvPr id="9" name="Graphique 8"/>
          <p:cNvGraphicFramePr>
            <a:graphicFrameLocks/>
          </p:cNvGraphicFramePr>
          <p:nvPr>
            <p:extLst>
              <p:ext uri="{D42A27DB-BD31-4B8C-83A1-F6EECF244321}">
                <p14:modId xmlns:p14="http://schemas.microsoft.com/office/powerpoint/2010/main" val="4036717081"/>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0" y="728655"/>
            <a:ext cx="9144000" cy="369332"/>
          </a:xfrm>
          <a:prstGeom prst="rect">
            <a:avLst/>
          </a:prstGeom>
          <a:noFill/>
        </p:spPr>
        <p:txBody>
          <a:bodyPr wrap="square" rtlCol="0">
            <a:spAutoFit/>
          </a:bodyPr>
          <a:lstStyle/>
          <a:p>
            <a:pPr algn="ctr"/>
            <a:r>
              <a:rPr lang="fr-CA" dirty="0" smtClean="0"/>
              <a:t>Proportion (%) des ménages locataires (2016)</a:t>
            </a:r>
            <a:endParaRPr lang="fr-CA" dirty="0"/>
          </a:p>
        </p:txBody>
      </p:sp>
    </p:spTree>
    <p:extLst>
      <p:ext uri="{BB962C8B-B14F-4D97-AF65-F5344CB8AC3E}">
        <p14:creationId xmlns:p14="http://schemas.microsoft.com/office/powerpoint/2010/main" val="1080173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err="1" smtClean="0">
                <a:solidFill>
                  <a:schemeClr val="bg1"/>
                </a:solidFill>
                <a:latin typeface="Trebuchet MS" panose="020B0603020202020204" pitchFamily="34" charset="0"/>
              </a:rPr>
              <a:t>Abordabilité</a:t>
            </a:r>
            <a:r>
              <a:rPr lang="fr-CA" sz="2800" dirty="0" smtClean="0">
                <a:solidFill>
                  <a:schemeClr val="bg1"/>
                </a:solidFill>
                <a:latin typeface="Trebuchet MS" panose="020B0603020202020204" pitchFamily="34" charset="0"/>
              </a:rPr>
              <a:t> du logement</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28</a:t>
            </a:fld>
            <a:endParaRPr lang="fr-BE"/>
          </a:p>
        </p:txBody>
      </p:sp>
      <p:sp>
        <p:nvSpPr>
          <p:cNvPr id="9"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L’ensemble </a:t>
            </a:r>
            <a:r>
              <a:rPr lang="fr-CA" sz="1600" dirty="0"/>
              <a:t>du CIUSSS ainsi que ses RLS affichent des proportions plus élevées que celle de Montréal. </a:t>
            </a:r>
            <a:endParaRPr lang="fr-CA" sz="1600" dirty="0" smtClean="0"/>
          </a:p>
          <a:p>
            <a:pPr>
              <a:spcBef>
                <a:spcPts val="400"/>
              </a:spcBef>
            </a:pPr>
            <a:r>
              <a:rPr lang="fr-CA" sz="1600" dirty="0" smtClean="0"/>
              <a:t>Le </a:t>
            </a:r>
            <a:r>
              <a:rPr lang="fr-CA" sz="1600" dirty="0"/>
              <a:t>RLS de la </a:t>
            </a:r>
            <a:r>
              <a:rPr lang="fr-CA" sz="1600" dirty="0" smtClean="0"/>
              <a:t>MON affiche </a:t>
            </a:r>
            <a:r>
              <a:rPr lang="fr-CA" sz="1600" dirty="0"/>
              <a:t>d’ailleurs la plus forte valeur à ce niveau </a:t>
            </a:r>
            <a:r>
              <a:rPr lang="fr-CA" sz="1600" dirty="0" smtClean="0"/>
              <a:t>géographique.</a:t>
            </a:r>
            <a:endParaRPr lang="fr-CA" sz="1600" dirty="0"/>
          </a:p>
          <a:p>
            <a:pPr marL="0" indent="0">
              <a:buFont typeface="Arial" pitchFamily="34" charset="0"/>
              <a:buNone/>
            </a:pPr>
            <a:endParaRPr lang="fr-CA" sz="1600" dirty="0">
              <a:latin typeface="Trebuchet MS" panose="020B0603020202020204" pitchFamily="34" charset="0"/>
            </a:endParaRPr>
          </a:p>
        </p:txBody>
      </p:sp>
      <p:graphicFrame>
        <p:nvGraphicFramePr>
          <p:cNvPr id="8" name="Graphique 7"/>
          <p:cNvGraphicFramePr>
            <a:graphicFrameLocks/>
          </p:cNvGraphicFramePr>
          <p:nvPr>
            <p:extLst>
              <p:ext uri="{D42A27DB-BD31-4B8C-83A1-F6EECF244321}">
                <p14:modId xmlns:p14="http://schemas.microsoft.com/office/powerpoint/2010/main" val="1523629066"/>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0" y="622393"/>
            <a:ext cx="9144000" cy="646331"/>
          </a:xfrm>
          <a:prstGeom prst="rect">
            <a:avLst/>
          </a:prstGeom>
          <a:noFill/>
        </p:spPr>
        <p:txBody>
          <a:bodyPr wrap="square" rtlCol="0">
            <a:spAutoFit/>
          </a:bodyPr>
          <a:lstStyle/>
          <a:p>
            <a:pPr algn="ctr"/>
            <a:r>
              <a:rPr lang="fr-CA" dirty="0"/>
              <a:t>Proportion (%) des ménages locataires qui </a:t>
            </a:r>
            <a:r>
              <a:rPr lang="fr-CA" dirty="0" smtClean="0"/>
              <a:t>consacrent 30% </a:t>
            </a:r>
            <a:r>
              <a:rPr lang="fr-CA" dirty="0"/>
              <a:t>ou plus du </a:t>
            </a:r>
            <a:r>
              <a:rPr lang="fr-CA" dirty="0" smtClean="0"/>
              <a:t>revenu </a:t>
            </a:r>
          </a:p>
          <a:p>
            <a:pPr algn="ctr"/>
            <a:r>
              <a:rPr lang="fr-CA" dirty="0" smtClean="0"/>
              <a:t>aux coûts d'habitation (2016)</a:t>
            </a:r>
            <a:endParaRPr lang="fr-CA" dirty="0"/>
          </a:p>
        </p:txBody>
      </p:sp>
    </p:spTree>
    <p:extLst>
      <p:ext uri="{BB962C8B-B14F-4D97-AF65-F5344CB8AC3E}">
        <p14:creationId xmlns:p14="http://schemas.microsoft.com/office/powerpoint/2010/main" val="3521389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Taille du logement</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29</a:t>
            </a:fld>
            <a:endParaRPr lang="fr-BE"/>
          </a:p>
        </p:txBody>
      </p: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La proportion des </a:t>
            </a:r>
            <a:r>
              <a:rPr lang="fr-CA" sz="1600" dirty="0"/>
              <a:t>ménages dont le logement est de taille insuffisante</a:t>
            </a:r>
            <a:r>
              <a:rPr lang="fr-CA" sz="1600" dirty="0" smtClean="0"/>
              <a:t> est plus élevée dans le CIUSSS </a:t>
            </a:r>
            <a:r>
              <a:rPr lang="fr-CA" sz="1600" dirty="0"/>
              <a:t>et ses </a:t>
            </a:r>
            <a:r>
              <a:rPr lang="fr-CA" sz="1600" dirty="0" smtClean="0"/>
              <a:t>sous-territoires que dans l’ensemble de la région.</a:t>
            </a:r>
            <a:endParaRPr lang="fr-CA" sz="1400" dirty="0" smtClean="0">
              <a:latin typeface="Trebuchet MS" panose="020B0603020202020204" pitchFamily="34" charset="0"/>
            </a:endParaRPr>
          </a:p>
          <a:p>
            <a:pPr marL="0" indent="0">
              <a:buFont typeface="Arial" pitchFamily="34" charset="0"/>
              <a:buNone/>
            </a:pPr>
            <a:endParaRPr lang="fr-CA" sz="1600" dirty="0">
              <a:latin typeface="Trebuchet MS" panose="020B0603020202020204" pitchFamily="34" charset="0"/>
            </a:endParaRPr>
          </a:p>
        </p:txBody>
      </p:sp>
      <p:graphicFrame>
        <p:nvGraphicFramePr>
          <p:cNvPr id="9" name="Graphique 8"/>
          <p:cNvGraphicFramePr>
            <a:graphicFrameLocks/>
          </p:cNvGraphicFramePr>
          <p:nvPr>
            <p:extLst>
              <p:ext uri="{D42A27DB-BD31-4B8C-83A1-F6EECF244321}">
                <p14:modId xmlns:p14="http://schemas.microsoft.com/office/powerpoint/2010/main" val="2855214101"/>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0" y="728655"/>
            <a:ext cx="9144000" cy="369332"/>
          </a:xfrm>
          <a:prstGeom prst="rect">
            <a:avLst/>
          </a:prstGeom>
          <a:noFill/>
        </p:spPr>
        <p:txBody>
          <a:bodyPr wrap="square" rtlCol="0">
            <a:spAutoFit/>
          </a:bodyPr>
          <a:lstStyle/>
          <a:p>
            <a:pPr algn="ctr"/>
            <a:r>
              <a:rPr lang="fr-CA" dirty="0"/>
              <a:t>Proportion (%) des ménages </a:t>
            </a:r>
            <a:r>
              <a:rPr lang="fr-CA" dirty="0" smtClean="0"/>
              <a:t>dont le logement est de taille insuffisante (2016)</a:t>
            </a:r>
            <a:endParaRPr lang="fr-CA" dirty="0"/>
          </a:p>
        </p:txBody>
      </p:sp>
    </p:spTree>
    <p:extLst>
      <p:ext uri="{BB962C8B-B14F-4D97-AF65-F5344CB8AC3E}">
        <p14:creationId xmlns:p14="http://schemas.microsoft.com/office/powerpoint/2010/main" val="427803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a:solidFill>
                  <a:schemeClr val="bg1"/>
                </a:solidFill>
                <a:latin typeface="Trebuchet MS" panose="020B0603020202020204" pitchFamily="34" charset="0"/>
              </a:rPr>
              <a:t>CIUSSS </a:t>
            </a:r>
            <a:r>
              <a:rPr lang="fr-CA" sz="2800" dirty="0" smtClean="0">
                <a:solidFill>
                  <a:schemeClr val="bg1"/>
                </a:solidFill>
                <a:latin typeface="Trebuchet MS" panose="020B0603020202020204" pitchFamily="34" charset="0"/>
              </a:rPr>
              <a:t>du Centre-Ouest </a:t>
            </a:r>
            <a:r>
              <a:rPr lang="fr-CA" sz="2800" dirty="0">
                <a:solidFill>
                  <a:schemeClr val="bg1"/>
                </a:solidFill>
                <a:latin typeface="Trebuchet MS" panose="020B0603020202020204" pitchFamily="34" charset="0"/>
              </a:rPr>
              <a:t>- Synthèse</a:t>
            </a:r>
          </a:p>
        </p:txBody>
      </p:sp>
      <p:sp>
        <p:nvSpPr>
          <p:cNvPr id="41" name="Espace réservé du numéro de diapositive 40"/>
          <p:cNvSpPr>
            <a:spLocks noGrp="1"/>
          </p:cNvSpPr>
          <p:nvPr>
            <p:ph type="sldNum" sz="quarter" idx="12"/>
          </p:nvPr>
        </p:nvSpPr>
        <p:spPr/>
        <p:txBody>
          <a:bodyPr/>
          <a:lstStyle/>
          <a:p>
            <a:fld id="{CF4668DC-857F-487D-BFFA-8C0CA5037977}" type="slidenum">
              <a:rPr lang="fr-BE" smtClean="0"/>
              <a:t>3</a:t>
            </a:fld>
            <a:endParaRPr lang="fr-BE" dirty="0"/>
          </a:p>
        </p:txBody>
      </p:sp>
      <p:sp>
        <p:nvSpPr>
          <p:cNvPr id="4" name="Espace réservé du contenu 2"/>
          <p:cNvSpPr>
            <a:spLocks noGrp="1"/>
          </p:cNvSpPr>
          <p:nvPr>
            <p:ph idx="1"/>
          </p:nvPr>
        </p:nvSpPr>
        <p:spPr>
          <a:xfrm>
            <a:off x="457200" y="908678"/>
            <a:ext cx="8229600" cy="5400690"/>
          </a:xfrm>
        </p:spPr>
        <p:txBody>
          <a:bodyPr>
            <a:normAutofit lnSpcReduction="10000"/>
          </a:bodyPr>
          <a:lstStyle/>
          <a:p>
            <a:pPr>
              <a:spcBef>
                <a:spcPts val="1200"/>
              </a:spcBef>
              <a:buClr>
                <a:srgbClr val="42C1CE"/>
              </a:buClr>
              <a:buSzPct val="120000"/>
              <a:buFont typeface="Calibri" panose="020F0502020204030204" pitchFamily="34" charset="0"/>
              <a:buChar char="•"/>
            </a:pPr>
            <a:r>
              <a:rPr lang="fr-CA" sz="1700" b="1" dirty="0" smtClean="0">
                <a:latin typeface="+mj-lt"/>
              </a:rPr>
              <a:t>Un vieillissement moins rapide qu’ailleurs à Montréal.</a:t>
            </a:r>
            <a:endParaRPr lang="fr-CA" sz="1700" dirty="0" smtClean="0">
              <a:latin typeface="+mj-lt"/>
            </a:endParaRPr>
          </a:p>
          <a:p>
            <a:pPr marL="705150" lvl="1" indent="-342900">
              <a:spcBef>
                <a:spcPts val="600"/>
              </a:spcBef>
              <a:buClr>
                <a:schemeClr val="tx1"/>
              </a:buClr>
              <a:buFont typeface="Calibri" panose="020F0502020204030204" pitchFamily="34" charset="0"/>
              <a:buChar char="‒"/>
            </a:pPr>
            <a:r>
              <a:rPr lang="fr-CA" sz="1400" dirty="0" smtClean="0"/>
              <a:t>Vieillissement de la population moins rapide </a:t>
            </a:r>
            <a:r>
              <a:rPr lang="fr-CA" sz="1400" dirty="0"/>
              <a:t>que dans d’autres CIUSSS et qu’à Montréal globalement.</a:t>
            </a:r>
          </a:p>
          <a:p>
            <a:pPr marL="705150" lvl="1" indent="-342900">
              <a:spcBef>
                <a:spcPts val="600"/>
              </a:spcBef>
              <a:buClr>
                <a:schemeClr val="tx1"/>
              </a:buClr>
              <a:buFont typeface="Calibri" panose="020F0502020204030204" pitchFamily="34" charset="0"/>
              <a:buChar char="‒"/>
            </a:pPr>
            <a:r>
              <a:rPr lang="fr-CA" sz="1400" dirty="0" smtClean="0"/>
              <a:t>En 2033, la population de 65 ans et plus représentera un cinquième de la population du territoire.</a:t>
            </a:r>
          </a:p>
          <a:p>
            <a:pPr>
              <a:spcBef>
                <a:spcPts val="1200"/>
              </a:spcBef>
              <a:buClr>
                <a:srgbClr val="42C1CE"/>
              </a:buClr>
              <a:buSzPct val="120000"/>
              <a:buFont typeface="Calibri" panose="020F0502020204030204" pitchFamily="34" charset="0"/>
              <a:buChar char="•"/>
            </a:pPr>
            <a:r>
              <a:rPr lang="fr-CA" sz="1700" b="1" dirty="0">
                <a:latin typeface="+mj-lt"/>
              </a:rPr>
              <a:t>T</a:t>
            </a:r>
            <a:r>
              <a:rPr lang="fr-CA" sz="1700" b="1" dirty="0" smtClean="0">
                <a:latin typeface="+mj-lt"/>
              </a:rPr>
              <a:t>erritoire de CIUSSS montréalais le </a:t>
            </a:r>
            <a:r>
              <a:rPr lang="fr-CA" sz="1700" b="1" dirty="0">
                <a:latin typeface="+mj-lt"/>
              </a:rPr>
              <a:t>plus favorisé matériellement </a:t>
            </a:r>
            <a:r>
              <a:rPr lang="fr-CA" sz="1700" b="1" dirty="0" smtClean="0">
                <a:latin typeface="+mj-lt"/>
              </a:rPr>
              <a:t>mais </a:t>
            </a:r>
            <a:r>
              <a:rPr lang="fr-CA" sz="1700" b="1" dirty="0">
                <a:latin typeface="+mj-lt"/>
              </a:rPr>
              <a:t>ne se démarque pas socialement</a:t>
            </a:r>
            <a:r>
              <a:rPr lang="fr-CA" sz="1700" b="1" dirty="0" smtClean="0">
                <a:latin typeface="+mj-lt"/>
              </a:rPr>
              <a:t>.</a:t>
            </a:r>
          </a:p>
          <a:p>
            <a:pPr>
              <a:spcBef>
                <a:spcPts val="1200"/>
              </a:spcBef>
              <a:buClr>
                <a:srgbClr val="42C1CE"/>
              </a:buClr>
              <a:buSzPct val="120000"/>
              <a:buFont typeface="Calibri" panose="020F0502020204030204" pitchFamily="34" charset="0"/>
              <a:buChar char="•"/>
            </a:pPr>
            <a:r>
              <a:rPr lang="fr-CA" sz="1700" b="1" dirty="0" smtClean="0">
                <a:latin typeface="+mj-lt"/>
              </a:rPr>
              <a:t>Une population plus scolarisée </a:t>
            </a:r>
            <a:r>
              <a:rPr lang="fr-CA" sz="1700" b="1" dirty="0">
                <a:latin typeface="+mj-lt"/>
              </a:rPr>
              <a:t>dans le </a:t>
            </a:r>
            <a:r>
              <a:rPr lang="fr-CA" sz="1700" b="1" dirty="0" smtClean="0">
                <a:latin typeface="+mj-lt"/>
              </a:rPr>
              <a:t>CIUSSS, </a:t>
            </a:r>
            <a:r>
              <a:rPr lang="fr-CA" sz="1700" b="1" dirty="0">
                <a:latin typeface="+mj-lt"/>
              </a:rPr>
              <a:t>mais une part </a:t>
            </a:r>
            <a:r>
              <a:rPr lang="fr-CA" sz="1700" b="1" dirty="0" smtClean="0">
                <a:latin typeface="+mj-lt"/>
              </a:rPr>
              <a:t>importante </a:t>
            </a:r>
            <a:r>
              <a:rPr lang="fr-CA" sz="1700" b="1" dirty="0">
                <a:latin typeface="+mj-lt"/>
              </a:rPr>
              <a:t>de la </a:t>
            </a:r>
            <a:r>
              <a:rPr lang="fr-CA" sz="1700" b="1" dirty="0" smtClean="0">
                <a:latin typeface="+mj-lt"/>
              </a:rPr>
              <a:t>population sous </a:t>
            </a:r>
            <a:r>
              <a:rPr lang="fr-CA" sz="1700" b="1" dirty="0">
                <a:latin typeface="+mj-lt"/>
              </a:rPr>
              <a:t>le seuil de faible revenu</a:t>
            </a:r>
            <a:r>
              <a:rPr lang="fr-CA" sz="1700" b="1" dirty="0" smtClean="0">
                <a:latin typeface="+mj-lt"/>
              </a:rPr>
              <a:t>.</a:t>
            </a:r>
          </a:p>
          <a:p>
            <a:pPr>
              <a:spcBef>
                <a:spcPts val="1200"/>
              </a:spcBef>
              <a:buClr>
                <a:srgbClr val="42C1CE"/>
              </a:buClr>
              <a:buSzPct val="120000"/>
              <a:buFont typeface="Calibri" panose="020F0502020204030204" pitchFamily="34" charset="0"/>
              <a:buChar char="•"/>
            </a:pPr>
            <a:r>
              <a:rPr lang="fr-CA" sz="1700" b="1" dirty="0" smtClean="0">
                <a:latin typeface="+mj-lt"/>
              </a:rPr>
              <a:t>Des </a:t>
            </a:r>
            <a:r>
              <a:rPr lang="fr-CA" sz="1700" b="1" dirty="0">
                <a:latin typeface="+mj-lt"/>
              </a:rPr>
              <a:t>habitudes de vie </a:t>
            </a:r>
            <a:r>
              <a:rPr lang="fr-CA" sz="1700" b="1" dirty="0" smtClean="0">
                <a:latin typeface="+mj-lt"/>
              </a:rPr>
              <a:t>relativement bonnes par rapport aux autres territoires.</a:t>
            </a:r>
          </a:p>
          <a:p>
            <a:pPr marL="705150" lvl="1" indent="-342900">
              <a:spcBef>
                <a:spcPts val="600"/>
              </a:spcBef>
              <a:buClr>
                <a:schemeClr val="tx1"/>
              </a:buClr>
              <a:buSzPct val="100000"/>
              <a:buFont typeface="Calibri" panose="020F0502020204030204" pitchFamily="34" charset="0"/>
              <a:buChar char="‒"/>
            </a:pPr>
            <a:r>
              <a:rPr lang="fr-CA" sz="1400" dirty="0"/>
              <a:t>P</a:t>
            </a:r>
            <a:r>
              <a:rPr lang="fr-CA" sz="1400" dirty="0" smtClean="0"/>
              <a:t>opulation plutôt </a:t>
            </a:r>
            <a:r>
              <a:rPr lang="fr-CA" sz="1400" dirty="0"/>
              <a:t>active </a:t>
            </a:r>
            <a:r>
              <a:rPr lang="fr-CA" sz="1400" dirty="0" smtClean="0"/>
              <a:t>physiquement, moins </a:t>
            </a:r>
            <a:r>
              <a:rPr lang="fr-CA" sz="1400" dirty="0"/>
              <a:t>de </a:t>
            </a:r>
            <a:r>
              <a:rPr lang="fr-CA" sz="1400" dirty="0" smtClean="0"/>
              <a:t>tabagisme, </a:t>
            </a:r>
            <a:r>
              <a:rPr lang="fr-CA" sz="1400" dirty="0"/>
              <a:t>de consommation </a:t>
            </a:r>
            <a:r>
              <a:rPr lang="fr-CA" sz="1400" dirty="0" smtClean="0"/>
              <a:t>d’alcool </a:t>
            </a:r>
            <a:r>
              <a:rPr lang="fr-CA" sz="1400" dirty="0"/>
              <a:t>et d’obésité</a:t>
            </a:r>
            <a:r>
              <a:rPr lang="fr-CA" sz="1400" dirty="0" smtClean="0"/>
              <a:t>.</a:t>
            </a:r>
            <a:endParaRPr lang="fr-CA" sz="1400" b="1" dirty="0" smtClean="0"/>
          </a:p>
          <a:p>
            <a:pPr>
              <a:spcBef>
                <a:spcPts val="1200"/>
              </a:spcBef>
              <a:buClr>
                <a:srgbClr val="42C1CE"/>
              </a:buClr>
              <a:buSzPct val="120000"/>
            </a:pPr>
            <a:r>
              <a:rPr lang="fr-CA" sz="1700" b="1" dirty="0">
                <a:latin typeface="+mj-lt"/>
              </a:rPr>
              <a:t>Un bilan de santé relativement </a:t>
            </a:r>
            <a:r>
              <a:rPr lang="fr-CA" sz="1700" b="1" dirty="0" smtClean="0">
                <a:latin typeface="+mj-lt"/>
              </a:rPr>
              <a:t>positif</a:t>
            </a:r>
            <a:r>
              <a:rPr lang="fr-CA" sz="1700" b="1" dirty="0">
                <a:latin typeface="+mj-lt"/>
              </a:rPr>
              <a:t>.</a:t>
            </a:r>
            <a:endParaRPr lang="fr-CA" sz="1700" dirty="0" smtClean="0">
              <a:latin typeface="+mj-lt"/>
            </a:endParaRPr>
          </a:p>
          <a:p>
            <a:pPr marL="705150" lvl="1" indent="-342900">
              <a:spcBef>
                <a:spcPts val="600"/>
              </a:spcBef>
              <a:buClr>
                <a:schemeClr val="tx1"/>
              </a:buClr>
              <a:buFont typeface="Calibri" panose="020F0502020204030204" pitchFamily="34" charset="0"/>
              <a:buChar char="‒"/>
            </a:pPr>
            <a:r>
              <a:rPr lang="fr-CA" sz="1400" dirty="0"/>
              <a:t>Par rapport à Montréal, l’état de santé dans le CIUSSS est relativement bon : </a:t>
            </a:r>
            <a:r>
              <a:rPr lang="fr-CA" sz="1400" dirty="0" smtClean="0"/>
              <a:t>espérance </a:t>
            </a:r>
            <a:r>
              <a:rPr lang="fr-CA" sz="1400" dirty="0"/>
              <a:t>de vie la plus </a:t>
            </a:r>
            <a:r>
              <a:rPr lang="fr-CA" sz="1400" dirty="0" smtClean="0"/>
              <a:t>élevée parmi les CIUSSS, </a:t>
            </a:r>
            <a:r>
              <a:rPr lang="fr-CA" sz="1400" dirty="0"/>
              <a:t>moins de maladies chroniques et moins de mortalité évitable. </a:t>
            </a:r>
          </a:p>
          <a:p>
            <a:pPr marL="705150" lvl="1" indent="-342900">
              <a:spcBef>
                <a:spcPts val="600"/>
              </a:spcBef>
              <a:buClr>
                <a:schemeClr val="tx1"/>
              </a:buClr>
              <a:buFont typeface="Calibri" panose="020F0502020204030204" pitchFamily="34" charset="0"/>
              <a:buChar char="‒"/>
            </a:pPr>
            <a:r>
              <a:rPr lang="fr-CA" sz="1400" dirty="0" smtClean="0"/>
              <a:t>Un portrait de santé un peu moins favorable dans CAV: </a:t>
            </a:r>
            <a:r>
              <a:rPr lang="fr-CA" sz="1400" b="1" dirty="0">
                <a:solidFill>
                  <a:srgbClr val="FF0000"/>
                </a:solidFill>
              </a:rPr>
              <a:t>+</a:t>
            </a:r>
            <a:r>
              <a:rPr lang="fr-CA" sz="1400" dirty="0" smtClean="0"/>
              <a:t> d’asthme</a:t>
            </a:r>
            <a:r>
              <a:rPr lang="fr-CA" sz="1400" dirty="0"/>
              <a:t>, </a:t>
            </a:r>
            <a:r>
              <a:rPr lang="fr-CA" sz="1400" b="1" dirty="0" smtClean="0">
                <a:solidFill>
                  <a:srgbClr val="FF0000"/>
                </a:solidFill>
              </a:rPr>
              <a:t>+ </a:t>
            </a:r>
            <a:r>
              <a:rPr lang="fr-CA" sz="1400" dirty="0" smtClean="0"/>
              <a:t>de cancer </a:t>
            </a:r>
            <a:r>
              <a:rPr lang="fr-CA" sz="1400" dirty="0"/>
              <a:t>et </a:t>
            </a:r>
            <a:r>
              <a:rPr lang="fr-CA" sz="1400" b="1" dirty="0">
                <a:solidFill>
                  <a:srgbClr val="FF0000"/>
                </a:solidFill>
              </a:rPr>
              <a:t>+</a:t>
            </a:r>
            <a:r>
              <a:rPr lang="fr-CA" sz="1400" b="1" dirty="0" smtClean="0">
                <a:solidFill>
                  <a:srgbClr val="FF0000"/>
                </a:solidFill>
              </a:rPr>
              <a:t> </a:t>
            </a:r>
            <a:r>
              <a:rPr lang="fr-CA" sz="1400" dirty="0"/>
              <a:t>de troubles mentaux.</a:t>
            </a:r>
          </a:p>
          <a:p>
            <a:pPr marL="705150" lvl="1" indent="-342900">
              <a:spcBef>
                <a:spcPts val="600"/>
              </a:spcBef>
              <a:buClr>
                <a:schemeClr val="tx1"/>
              </a:buClr>
              <a:buFont typeface="Calibri" panose="020F0502020204030204" pitchFamily="34" charset="0"/>
              <a:buChar char="‒"/>
            </a:pPr>
            <a:r>
              <a:rPr lang="fr-CA" sz="1400" dirty="0" smtClean="0"/>
              <a:t>Tout de même un important fardeau des maladies chroniques: près du tiers de la population vit avec au moins une maladie chronique.</a:t>
            </a:r>
          </a:p>
          <a:p>
            <a:pPr>
              <a:spcBef>
                <a:spcPts val="1200"/>
              </a:spcBef>
              <a:buClr>
                <a:srgbClr val="42C1CE"/>
              </a:buClr>
              <a:buSzPct val="120000"/>
            </a:pPr>
            <a:r>
              <a:rPr lang="fr-CA" sz="1700" b="1" dirty="0" smtClean="0">
                <a:latin typeface="+mj-lt"/>
              </a:rPr>
              <a:t>Une </a:t>
            </a:r>
            <a:r>
              <a:rPr lang="fr-CA" sz="1700" b="1" dirty="0">
                <a:latin typeface="+mj-lt"/>
              </a:rPr>
              <a:t>utilisation des services préventifs généralement comparable à l’ensemble des Montréalais</a:t>
            </a:r>
            <a:r>
              <a:rPr lang="fr-CA" sz="1700" b="1" dirty="0" smtClean="0">
                <a:latin typeface="+mj-lt"/>
              </a:rPr>
              <a:t>.</a:t>
            </a:r>
            <a:endParaRPr lang="fr-CA" sz="1700" b="1" dirty="0">
              <a:latin typeface="+mj-lt"/>
            </a:endParaRPr>
          </a:p>
        </p:txBody>
      </p:sp>
    </p:spTree>
    <p:extLst>
      <p:ext uri="{BB962C8B-B14F-4D97-AF65-F5344CB8AC3E}">
        <p14:creationId xmlns:p14="http://schemas.microsoft.com/office/powerpoint/2010/main" val="672741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31471" y="1340768"/>
            <a:ext cx="7772400" cy="1500187"/>
          </a:xfrm>
        </p:spPr>
        <p:txBody>
          <a:bodyPr/>
          <a:lstStyle/>
          <a:p>
            <a:r>
              <a:rPr lang="fr-CA" b="1" dirty="0" smtClean="0">
                <a:latin typeface="Trebuchet MS" panose="020B0603020202020204" pitchFamily="34" charset="0"/>
              </a:rPr>
              <a:t>CIUSSS </a:t>
            </a:r>
            <a:r>
              <a:rPr lang="fr-CA" b="1" dirty="0">
                <a:latin typeface="Trebuchet MS" panose="020B0603020202020204" pitchFamily="34" charset="0"/>
              </a:rPr>
              <a:t>du Centre-Ouest</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30</a:t>
            </a:fld>
            <a:endParaRPr lang="fr-BE"/>
          </a:p>
        </p:txBody>
      </p:sp>
      <p:grpSp>
        <p:nvGrpSpPr>
          <p:cNvPr id="12" name="Groupe 11"/>
          <p:cNvGrpSpPr/>
          <p:nvPr/>
        </p:nvGrpSpPr>
        <p:grpSpPr>
          <a:xfrm>
            <a:off x="6606979" y="558271"/>
            <a:ext cx="1457237" cy="1146670"/>
            <a:chOff x="6451011" y="522691"/>
            <a:chExt cx="1457237" cy="1146670"/>
          </a:xfrm>
        </p:grpSpPr>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7522" y="1093361"/>
              <a:ext cx="440123" cy="576000"/>
            </a:xfrm>
            <a:prstGeom prst="rect">
              <a:avLst/>
            </a:prstGeom>
          </p:spPr>
        </p:pic>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3587" y="558271"/>
              <a:ext cx="534661" cy="576000"/>
            </a:xfrm>
            <a:prstGeom prst="rect">
              <a:avLst/>
            </a:prstGeom>
          </p:spPr>
        </p:pic>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1011" y="522691"/>
              <a:ext cx="821334" cy="504000"/>
            </a:xfrm>
            <a:prstGeom prst="rect">
              <a:avLst/>
            </a:prstGeom>
          </p:spPr>
        </p:pic>
      </p:grpSp>
      <p:sp>
        <p:nvSpPr>
          <p:cNvPr id="10" name="Titre 1"/>
          <p:cNvSpPr txBox="1">
            <a:spLocks/>
          </p:cNvSpPr>
          <p:nvPr/>
        </p:nvSpPr>
        <p:spPr>
          <a:xfrm>
            <a:off x="431471" y="2859014"/>
            <a:ext cx="8172000" cy="75001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fr-CA" smtClean="0">
                <a:solidFill>
                  <a:srgbClr val="2492A8"/>
                </a:solidFill>
              </a:rPr>
              <a:t>Facteurs de risque pour la santé</a:t>
            </a:r>
            <a:endParaRPr lang="fr-CA" dirty="0">
              <a:solidFill>
                <a:srgbClr val="2492A8"/>
              </a:solidFill>
            </a:endParaRPr>
          </a:p>
        </p:txBody>
      </p:sp>
    </p:spTree>
    <p:extLst>
      <p:ext uri="{BB962C8B-B14F-4D97-AF65-F5344CB8AC3E}">
        <p14:creationId xmlns:p14="http://schemas.microsoft.com/office/powerpoint/2010/main" val="656117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Activité physique</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31</a:t>
            </a:fld>
            <a:endParaRPr lang="fr-BE"/>
          </a:p>
        </p:txBody>
      </p: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Pour </a:t>
            </a:r>
            <a:r>
              <a:rPr lang="fr-CA" sz="1600" dirty="0"/>
              <a:t>l’ensemble du </a:t>
            </a:r>
            <a:r>
              <a:rPr lang="fr-CA" sz="1600" dirty="0" smtClean="0"/>
              <a:t>CIUSSS, </a:t>
            </a:r>
            <a:r>
              <a:rPr lang="fr-CA" sz="1600" dirty="0"/>
              <a:t>la proportion de la population peu active ou sédentaire est </a:t>
            </a:r>
            <a:r>
              <a:rPr lang="fr-CA" sz="1600" dirty="0" smtClean="0"/>
              <a:t>inférieure </a:t>
            </a:r>
            <a:r>
              <a:rPr lang="fr-CA" sz="1600" dirty="0"/>
              <a:t>à celle de la </a:t>
            </a:r>
            <a:r>
              <a:rPr lang="fr-CA" sz="1600" dirty="0" smtClean="0"/>
              <a:t>région.</a:t>
            </a:r>
            <a:endParaRPr lang="fr-CA" sz="1600" dirty="0"/>
          </a:p>
        </p:txBody>
      </p:sp>
      <p:graphicFrame>
        <p:nvGraphicFramePr>
          <p:cNvPr id="9" name="Graphique 8"/>
          <p:cNvGraphicFramePr>
            <a:graphicFrameLocks/>
          </p:cNvGraphicFramePr>
          <p:nvPr>
            <p:extLst>
              <p:ext uri="{D42A27DB-BD31-4B8C-83A1-F6EECF244321}">
                <p14:modId xmlns:p14="http://schemas.microsoft.com/office/powerpoint/2010/main" val="2216397699"/>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0" y="622393"/>
            <a:ext cx="9144000" cy="646331"/>
          </a:xfrm>
          <a:prstGeom prst="rect">
            <a:avLst/>
          </a:prstGeom>
          <a:noFill/>
        </p:spPr>
        <p:txBody>
          <a:bodyPr wrap="square" rtlCol="0">
            <a:spAutoFit/>
          </a:bodyPr>
          <a:lstStyle/>
          <a:p>
            <a:pPr algn="ctr"/>
            <a:r>
              <a:rPr lang="fr-CA" dirty="0"/>
              <a:t>Proportion (%) de la population peu active ou </a:t>
            </a:r>
            <a:r>
              <a:rPr lang="fr-CA" dirty="0" smtClean="0"/>
              <a:t>sédentaire </a:t>
            </a:r>
          </a:p>
          <a:p>
            <a:pPr algn="ctr"/>
            <a:r>
              <a:rPr lang="fr-CA" dirty="0" smtClean="0"/>
              <a:t>dans les loisirs </a:t>
            </a:r>
            <a:r>
              <a:rPr lang="fr-CA" dirty="0"/>
              <a:t>et </a:t>
            </a:r>
            <a:r>
              <a:rPr lang="fr-CA" dirty="0" smtClean="0"/>
              <a:t>le transport, 15 ans et + (2014-2015)</a:t>
            </a:r>
            <a:endParaRPr lang="fr-CA" dirty="0"/>
          </a:p>
        </p:txBody>
      </p:sp>
    </p:spTree>
    <p:extLst>
      <p:ext uri="{BB962C8B-B14F-4D97-AF65-F5344CB8AC3E}">
        <p14:creationId xmlns:p14="http://schemas.microsoft.com/office/powerpoint/2010/main" val="3657809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Tabagisme</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32</a:t>
            </a:fld>
            <a:endParaRPr lang="fr-BE"/>
          </a:p>
        </p:txBody>
      </p: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Pour </a:t>
            </a:r>
            <a:r>
              <a:rPr lang="fr-CA" sz="1600" dirty="0"/>
              <a:t>l’ensemble du CIUSSS comme pour le </a:t>
            </a:r>
            <a:r>
              <a:rPr lang="fr-CA" sz="1600" dirty="0" smtClean="0"/>
              <a:t>RLS MON, </a:t>
            </a:r>
            <a:r>
              <a:rPr lang="fr-CA" sz="1600" dirty="0"/>
              <a:t>la proportion </a:t>
            </a:r>
            <a:r>
              <a:rPr lang="fr-CA" sz="1600" dirty="0" smtClean="0"/>
              <a:t>de fumeurs </a:t>
            </a:r>
            <a:r>
              <a:rPr lang="fr-CA" sz="1600" dirty="0"/>
              <a:t>est </a:t>
            </a:r>
            <a:r>
              <a:rPr lang="fr-CA" sz="1600" dirty="0" smtClean="0"/>
              <a:t>inférieure </a:t>
            </a:r>
            <a:r>
              <a:rPr lang="fr-CA" sz="1600" dirty="0"/>
              <a:t>à celle de la </a:t>
            </a:r>
            <a:r>
              <a:rPr lang="fr-CA" sz="1600" dirty="0" smtClean="0"/>
              <a:t>région. </a:t>
            </a:r>
            <a:endParaRPr lang="fr-CA" sz="1600" dirty="0"/>
          </a:p>
          <a:p>
            <a:pPr>
              <a:spcBef>
                <a:spcPts val="400"/>
              </a:spcBef>
            </a:pPr>
            <a:r>
              <a:rPr lang="fr-CA" sz="1600" dirty="0"/>
              <a:t>Le RLS </a:t>
            </a:r>
            <a:r>
              <a:rPr lang="fr-CA" sz="1600" dirty="0" smtClean="0"/>
              <a:t>CAV affiche </a:t>
            </a:r>
            <a:r>
              <a:rPr lang="fr-CA" sz="1600" dirty="0"/>
              <a:t>toutefois </a:t>
            </a:r>
            <a:r>
              <a:rPr lang="fr-CA" sz="1600" dirty="0" smtClean="0"/>
              <a:t>une </a:t>
            </a:r>
            <a:r>
              <a:rPr lang="fr-CA" sz="1600" dirty="0"/>
              <a:t>proportion </a:t>
            </a:r>
            <a:r>
              <a:rPr lang="fr-CA" sz="1600" dirty="0" smtClean="0"/>
              <a:t>comparable à celle de Montréal.</a:t>
            </a:r>
            <a:endParaRPr lang="fr-CA" sz="1600" dirty="0"/>
          </a:p>
        </p:txBody>
      </p:sp>
      <p:graphicFrame>
        <p:nvGraphicFramePr>
          <p:cNvPr id="11" name="Graphique 10"/>
          <p:cNvGraphicFramePr>
            <a:graphicFrameLocks/>
          </p:cNvGraphicFramePr>
          <p:nvPr>
            <p:extLst>
              <p:ext uri="{D42A27DB-BD31-4B8C-83A1-F6EECF244321}">
                <p14:modId xmlns:p14="http://schemas.microsoft.com/office/powerpoint/2010/main" val="2824626070"/>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Connecteur droit 11"/>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0" y="728655"/>
            <a:ext cx="9144000" cy="369332"/>
          </a:xfrm>
          <a:prstGeom prst="rect">
            <a:avLst/>
          </a:prstGeom>
          <a:noFill/>
        </p:spPr>
        <p:txBody>
          <a:bodyPr wrap="square" rtlCol="0">
            <a:spAutoFit/>
          </a:bodyPr>
          <a:lstStyle/>
          <a:p>
            <a:pPr algn="ctr"/>
            <a:r>
              <a:rPr lang="fr-CA" dirty="0"/>
              <a:t>Proportion (%) de </a:t>
            </a:r>
            <a:r>
              <a:rPr lang="fr-CA" dirty="0" smtClean="0"/>
              <a:t>fumeurs actuels de cigarettes, 15 ans et + (2014-2015)</a:t>
            </a:r>
            <a:endParaRPr lang="fr-CA" dirty="0"/>
          </a:p>
        </p:txBody>
      </p:sp>
    </p:spTree>
    <p:extLst>
      <p:ext uri="{BB962C8B-B14F-4D97-AF65-F5344CB8AC3E}">
        <p14:creationId xmlns:p14="http://schemas.microsoft.com/office/powerpoint/2010/main" val="2940413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Alimentation</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33</a:t>
            </a:fld>
            <a:endParaRPr lang="fr-BE"/>
          </a:p>
        </p:txBody>
      </p: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Pour </a:t>
            </a:r>
            <a:r>
              <a:rPr lang="fr-CA" sz="1600" dirty="0"/>
              <a:t>l’ensemble du CIUSSS comme pour </a:t>
            </a:r>
            <a:r>
              <a:rPr lang="fr-CA" sz="1600" dirty="0" smtClean="0"/>
              <a:t>ses sous-territoires, </a:t>
            </a:r>
            <a:r>
              <a:rPr lang="fr-CA" sz="1600" dirty="0"/>
              <a:t>la proportion </a:t>
            </a:r>
            <a:r>
              <a:rPr lang="fr-CA" sz="1600" dirty="0" smtClean="0"/>
              <a:t>de la population consommant moins de 5 fruits ou légumes par jour est similaire à </a:t>
            </a:r>
            <a:r>
              <a:rPr lang="fr-CA" sz="1600" dirty="0"/>
              <a:t>celle de </a:t>
            </a:r>
            <a:r>
              <a:rPr lang="fr-CA" sz="1600" dirty="0" smtClean="0"/>
              <a:t>Montréal. </a:t>
            </a:r>
            <a:endParaRPr lang="fr-CA" sz="1600" dirty="0"/>
          </a:p>
        </p:txBody>
      </p:sp>
      <p:sp>
        <p:nvSpPr>
          <p:cNvPr id="11" name="ZoneTexte 10"/>
          <p:cNvSpPr txBox="1"/>
          <p:nvPr/>
        </p:nvSpPr>
        <p:spPr>
          <a:xfrm>
            <a:off x="0" y="622393"/>
            <a:ext cx="9144000" cy="646331"/>
          </a:xfrm>
          <a:prstGeom prst="rect">
            <a:avLst/>
          </a:prstGeom>
          <a:noFill/>
        </p:spPr>
        <p:txBody>
          <a:bodyPr wrap="square" rtlCol="0">
            <a:spAutoFit/>
          </a:bodyPr>
          <a:lstStyle/>
          <a:p>
            <a:pPr algn="ctr"/>
            <a:r>
              <a:rPr lang="fr-CA" dirty="0"/>
              <a:t>Proportion (%) de la population </a:t>
            </a:r>
            <a:r>
              <a:rPr lang="fr-CA" dirty="0" smtClean="0"/>
              <a:t>consommant moins de </a:t>
            </a:r>
          </a:p>
          <a:p>
            <a:pPr algn="ctr"/>
            <a:r>
              <a:rPr lang="fr-CA" dirty="0" smtClean="0"/>
              <a:t>5 fruits ou légumes </a:t>
            </a:r>
            <a:r>
              <a:rPr lang="fr-CA" dirty="0"/>
              <a:t>par </a:t>
            </a:r>
            <a:r>
              <a:rPr lang="fr-CA" dirty="0" smtClean="0"/>
              <a:t>jour, 15 ans et + (2012)</a:t>
            </a:r>
            <a:endParaRPr lang="fr-CA" dirty="0"/>
          </a:p>
        </p:txBody>
      </p:sp>
      <p:graphicFrame>
        <p:nvGraphicFramePr>
          <p:cNvPr id="12" name="Graphique 11"/>
          <p:cNvGraphicFramePr>
            <a:graphicFrameLocks/>
          </p:cNvGraphicFramePr>
          <p:nvPr>
            <p:extLst>
              <p:ext uri="{D42A27DB-BD31-4B8C-83A1-F6EECF244321}">
                <p14:modId xmlns:p14="http://schemas.microsoft.com/office/powerpoint/2010/main" val="1805857508"/>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Connecteur droit 12"/>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2525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Consommation d’alcool</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34</a:t>
            </a:fld>
            <a:endParaRPr lang="fr-BE"/>
          </a:p>
        </p:txBody>
      </p: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Dans </a:t>
            </a:r>
            <a:r>
              <a:rPr lang="fr-CA" sz="1600" dirty="0"/>
              <a:t>le </a:t>
            </a:r>
            <a:r>
              <a:rPr lang="fr-CA" sz="1600" dirty="0" smtClean="0"/>
              <a:t>CIUSSS, environ </a:t>
            </a:r>
            <a:r>
              <a:rPr lang="fr-CA" sz="1600" dirty="0"/>
              <a:t>1</a:t>
            </a:r>
            <a:r>
              <a:rPr lang="fr-CA" sz="1600" dirty="0" smtClean="0"/>
              <a:t> </a:t>
            </a:r>
            <a:r>
              <a:rPr lang="fr-CA" sz="1600" dirty="0"/>
              <a:t>personne sur 8</a:t>
            </a:r>
            <a:r>
              <a:rPr lang="fr-CA" sz="1600" dirty="0" smtClean="0"/>
              <a:t> présente une consommation excessive d’alcool. Il s’agit d’une proportion un peu plus faible qu’à Montréal globalement.</a:t>
            </a:r>
            <a:endParaRPr lang="fr-CA" sz="1600" dirty="0"/>
          </a:p>
        </p:txBody>
      </p:sp>
      <p:graphicFrame>
        <p:nvGraphicFramePr>
          <p:cNvPr id="9" name="Graphique 8"/>
          <p:cNvGraphicFramePr>
            <a:graphicFrameLocks/>
          </p:cNvGraphicFramePr>
          <p:nvPr>
            <p:extLst>
              <p:ext uri="{D42A27DB-BD31-4B8C-83A1-F6EECF244321}">
                <p14:modId xmlns:p14="http://schemas.microsoft.com/office/powerpoint/2010/main" val="3001214337"/>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0" y="622393"/>
            <a:ext cx="9144000" cy="646331"/>
          </a:xfrm>
          <a:prstGeom prst="rect">
            <a:avLst/>
          </a:prstGeom>
          <a:noFill/>
        </p:spPr>
        <p:txBody>
          <a:bodyPr wrap="square" rtlCol="0">
            <a:spAutoFit/>
          </a:bodyPr>
          <a:lstStyle/>
          <a:p>
            <a:pPr algn="ctr"/>
            <a:r>
              <a:rPr lang="fr-CA" dirty="0"/>
              <a:t>Proportion (%) </a:t>
            </a:r>
            <a:r>
              <a:rPr lang="fr-CA" dirty="0" smtClean="0"/>
              <a:t>de la population présentant une consommation </a:t>
            </a:r>
          </a:p>
          <a:p>
            <a:pPr algn="ctr"/>
            <a:r>
              <a:rPr lang="fr-CA" dirty="0" smtClean="0"/>
              <a:t>excessive </a:t>
            </a:r>
            <a:r>
              <a:rPr lang="fr-CA" dirty="0"/>
              <a:t>d’alcool, 15 ans et </a:t>
            </a:r>
            <a:r>
              <a:rPr lang="fr-CA" dirty="0" smtClean="0"/>
              <a:t>+ (2012)</a:t>
            </a:r>
            <a:endParaRPr lang="fr-CA" dirty="0"/>
          </a:p>
        </p:txBody>
      </p:sp>
    </p:spTree>
    <p:extLst>
      <p:ext uri="{BB962C8B-B14F-4D97-AF65-F5344CB8AC3E}">
        <p14:creationId xmlns:p14="http://schemas.microsoft.com/office/powerpoint/2010/main" val="2645363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Cannabis</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35</a:t>
            </a:fld>
            <a:endParaRPr lang="fr-BE"/>
          </a:p>
        </p:txBody>
      </p: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Pour </a:t>
            </a:r>
            <a:r>
              <a:rPr lang="fr-CA" sz="1600" dirty="0"/>
              <a:t>l’ensemble du CIUSSS comme pour </a:t>
            </a:r>
            <a:r>
              <a:rPr lang="fr-CA" sz="1600" dirty="0" smtClean="0"/>
              <a:t>ses sous-territoires, </a:t>
            </a:r>
            <a:r>
              <a:rPr lang="fr-CA" sz="1600" dirty="0"/>
              <a:t>la proportion </a:t>
            </a:r>
            <a:r>
              <a:rPr lang="fr-CA" sz="1600" dirty="0" smtClean="0"/>
              <a:t>est similaire à </a:t>
            </a:r>
            <a:r>
              <a:rPr lang="fr-CA" sz="1600" dirty="0"/>
              <a:t>celle de </a:t>
            </a:r>
            <a:r>
              <a:rPr lang="fr-CA" sz="1600" dirty="0" smtClean="0"/>
              <a:t>Montréal. </a:t>
            </a:r>
            <a:endParaRPr lang="fr-CA" sz="1600" dirty="0"/>
          </a:p>
        </p:txBody>
      </p:sp>
      <p:graphicFrame>
        <p:nvGraphicFramePr>
          <p:cNvPr id="9" name="Graphique 8"/>
          <p:cNvGraphicFramePr>
            <a:graphicFrameLocks/>
          </p:cNvGraphicFramePr>
          <p:nvPr>
            <p:extLst>
              <p:ext uri="{D42A27DB-BD31-4B8C-83A1-F6EECF244321}">
                <p14:modId xmlns:p14="http://schemas.microsoft.com/office/powerpoint/2010/main" val="2459062740"/>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0" y="622393"/>
            <a:ext cx="9144000" cy="646331"/>
          </a:xfrm>
          <a:prstGeom prst="rect">
            <a:avLst/>
          </a:prstGeom>
          <a:noFill/>
        </p:spPr>
        <p:txBody>
          <a:bodyPr wrap="square" rtlCol="0">
            <a:spAutoFit/>
          </a:bodyPr>
          <a:lstStyle/>
          <a:p>
            <a:pPr algn="ctr"/>
            <a:r>
              <a:rPr lang="fr-CA" dirty="0"/>
              <a:t>Proportion (%) </a:t>
            </a:r>
            <a:r>
              <a:rPr lang="fr-CA" dirty="0" smtClean="0"/>
              <a:t>de la population ayant consommé du cannabis </a:t>
            </a:r>
          </a:p>
          <a:p>
            <a:pPr algn="ctr"/>
            <a:r>
              <a:rPr lang="fr-CA" dirty="0" smtClean="0"/>
              <a:t>au cours de la dernière année, 15 ans et + (2014-2015)</a:t>
            </a:r>
            <a:endParaRPr lang="fr-CA" dirty="0"/>
          </a:p>
        </p:txBody>
      </p:sp>
    </p:spTree>
    <p:extLst>
      <p:ext uri="{BB962C8B-B14F-4D97-AF65-F5344CB8AC3E}">
        <p14:creationId xmlns:p14="http://schemas.microsoft.com/office/powerpoint/2010/main" val="761184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Obésité</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36</a:t>
            </a:fld>
            <a:endParaRPr lang="fr-BE" dirty="0"/>
          </a:p>
        </p:txBody>
      </p: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Dans </a:t>
            </a:r>
            <a:r>
              <a:rPr lang="fr-CA" sz="1600" dirty="0"/>
              <a:t>le CIUSSS </a:t>
            </a:r>
            <a:r>
              <a:rPr lang="fr-CA" sz="1600" dirty="0" smtClean="0"/>
              <a:t>du Centre-Ouest, environ 1 </a:t>
            </a:r>
            <a:r>
              <a:rPr lang="fr-CA" sz="1600" dirty="0"/>
              <a:t>personne sur </a:t>
            </a:r>
            <a:r>
              <a:rPr lang="fr-CA" sz="1600" dirty="0" smtClean="0"/>
              <a:t>10 est obèse. </a:t>
            </a:r>
          </a:p>
          <a:p>
            <a:pPr>
              <a:spcBef>
                <a:spcPts val="400"/>
              </a:spcBef>
            </a:pPr>
            <a:r>
              <a:rPr lang="fr-CA" sz="1600" dirty="0" smtClean="0"/>
              <a:t>Tant pour le CIUSSS que les RLS, les proportions sont plus faibles qu’à Montréal globalement.</a:t>
            </a:r>
            <a:endParaRPr lang="fr-CA" sz="1600" dirty="0"/>
          </a:p>
        </p:txBody>
      </p:sp>
      <p:graphicFrame>
        <p:nvGraphicFramePr>
          <p:cNvPr id="9" name="Graphique 8"/>
          <p:cNvGraphicFramePr>
            <a:graphicFrameLocks/>
          </p:cNvGraphicFramePr>
          <p:nvPr>
            <p:extLst>
              <p:ext uri="{D42A27DB-BD31-4B8C-83A1-F6EECF244321}">
                <p14:modId xmlns:p14="http://schemas.microsoft.com/office/powerpoint/2010/main" val="428417331"/>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0" y="728655"/>
            <a:ext cx="9144000" cy="369332"/>
          </a:xfrm>
          <a:prstGeom prst="rect">
            <a:avLst/>
          </a:prstGeom>
          <a:noFill/>
        </p:spPr>
        <p:txBody>
          <a:bodyPr wrap="square" rtlCol="0">
            <a:spAutoFit/>
          </a:bodyPr>
          <a:lstStyle/>
          <a:p>
            <a:pPr algn="ctr"/>
            <a:r>
              <a:rPr lang="fr-CA" dirty="0"/>
              <a:t>Proportion (%) </a:t>
            </a:r>
            <a:r>
              <a:rPr lang="fr-CA" dirty="0" smtClean="0"/>
              <a:t>de personnes obèses, 18 ans et + (2012)</a:t>
            </a:r>
            <a:endParaRPr lang="fr-CA" dirty="0"/>
          </a:p>
        </p:txBody>
      </p:sp>
    </p:spTree>
    <p:extLst>
      <p:ext uri="{BB962C8B-B14F-4D97-AF65-F5344CB8AC3E}">
        <p14:creationId xmlns:p14="http://schemas.microsoft.com/office/powerpoint/2010/main" val="303577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859013"/>
            <a:ext cx="7772400" cy="1362075"/>
          </a:xfrm>
        </p:spPr>
        <p:txBody>
          <a:bodyPr>
            <a:normAutofit/>
          </a:bodyPr>
          <a:lstStyle/>
          <a:p>
            <a:r>
              <a:rPr lang="fr-CA" dirty="0">
                <a:solidFill>
                  <a:srgbClr val="2492A8"/>
                </a:solidFill>
              </a:rPr>
              <a:t>État de santé</a:t>
            </a:r>
          </a:p>
        </p:txBody>
      </p:sp>
      <p:sp>
        <p:nvSpPr>
          <p:cNvPr id="3" name="Espace réservé du texte 2"/>
          <p:cNvSpPr>
            <a:spLocks noGrp="1"/>
          </p:cNvSpPr>
          <p:nvPr>
            <p:ph type="body" idx="1"/>
          </p:nvPr>
        </p:nvSpPr>
        <p:spPr>
          <a:xfrm>
            <a:off x="683568" y="1340768"/>
            <a:ext cx="7772400" cy="1500187"/>
          </a:xfrm>
        </p:spPr>
        <p:txBody>
          <a:bodyPr/>
          <a:lstStyle/>
          <a:p>
            <a:r>
              <a:rPr lang="fr-CA" b="1" dirty="0" smtClean="0">
                <a:latin typeface="Trebuchet MS" panose="020B0603020202020204" pitchFamily="34" charset="0"/>
              </a:rPr>
              <a:t>CIUSSS </a:t>
            </a:r>
            <a:r>
              <a:rPr lang="fr-CA" b="1" dirty="0">
                <a:latin typeface="Trebuchet MS" panose="020B0603020202020204" pitchFamily="34" charset="0"/>
              </a:rPr>
              <a:t>du Centre-Ouest</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37</a:t>
            </a:fld>
            <a:endParaRPr lang="fr-BE"/>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656770"/>
            <a:ext cx="1184500" cy="828000"/>
          </a:xfrm>
          <a:prstGeom prst="rect">
            <a:avLst/>
          </a:prstGeom>
        </p:spPr>
      </p:pic>
    </p:spTree>
    <p:extLst>
      <p:ext uri="{BB962C8B-B14F-4D97-AF65-F5344CB8AC3E}">
        <p14:creationId xmlns:p14="http://schemas.microsoft.com/office/powerpoint/2010/main" val="15045531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Espérance de vie</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38</a:t>
            </a:fld>
            <a:endParaRPr lang="fr-BE"/>
          </a:p>
        </p:txBody>
      </p: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Dans </a:t>
            </a:r>
            <a:r>
              <a:rPr lang="fr-CA" sz="1600" dirty="0"/>
              <a:t>le CIUSSS du </a:t>
            </a:r>
            <a:r>
              <a:rPr lang="fr-CA" sz="1600" dirty="0" smtClean="0"/>
              <a:t>Centre-Ouest et ses deux sous-territoires, l’espérance de vie des hommes figure parmi les plus élevées à Montréal.</a:t>
            </a:r>
          </a:p>
          <a:p>
            <a:pPr>
              <a:spcBef>
                <a:spcPts val="400"/>
              </a:spcBef>
            </a:pPr>
            <a:r>
              <a:rPr lang="fr-CA" sz="1600" dirty="0" smtClean="0"/>
              <a:t>L’espérance de vie dans le RLS MON est la plus élevée à l’échelle locale.</a:t>
            </a:r>
            <a:endParaRPr lang="fr-CA" sz="1600" dirty="0"/>
          </a:p>
        </p:txBody>
      </p:sp>
      <p:sp>
        <p:nvSpPr>
          <p:cNvPr id="11" name="ZoneTexte 10"/>
          <p:cNvSpPr txBox="1"/>
          <p:nvPr/>
        </p:nvSpPr>
        <p:spPr>
          <a:xfrm>
            <a:off x="0" y="728655"/>
            <a:ext cx="9144000" cy="369332"/>
          </a:xfrm>
          <a:prstGeom prst="rect">
            <a:avLst/>
          </a:prstGeom>
          <a:noFill/>
        </p:spPr>
        <p:txBody>
          <a:bodyPr wrap="square" rtlCol="0">
            <a:spAutoFit/>
          </a:bodyPr>
          <a:lstStyle/>
          <a:p>
            <a:pPr algn="ctr"/>
            <a:r>
              <a:rPr lang="fr-CA" dirty="0" smtClean="0"/>
              <a:t>Espérance de vie à la naissance, hommes (2010-2014)</a:t>
            </a:r>
            <a:endParaRPr lang="fr-CA" dirty="0"/>
          </a:p>
        </p:txBody>
      </p:sp>
      <p:graphicFrame>
        <p:nvGraphicFramePr>
          <p:cNvPr id="12" name="Graphique 11"/>
          <p:cNvGraphicFramePr>
            <a:graphicFrameLocks/>
          </p:cNvGraphicFramePr>
          <p:nvPr>
            <p:extLst>
              <p:ext uri="{D42A27DB-BD31-4B8C-83A1-F6EECF244321}">
                <p14:modId xmlns:p14="http://schemas.microsoft.com/office/powerpoint/2010/main" val="1450833229"/>
              </p:ext>
            </p:extLst>
          </p:nvPr>
        </p:nvGraphicFramePr>
        <p:xfrm>
          <a:off x="972437"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Connecteur droit 8"/>
          <p:cNvCxnSpPr/>
          <p:nvPr/>
        </p:nvCxnSpPr>
        <p:spPr>
          <a:xfrm flipV="1">
            <a:off x="4752023"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7255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Espérance de vie</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39</a:t>
            </a:fld>
            <a:endParaRPr lang="fr-BE"/>
          </a:p>
        </p:txBody>
      </p: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Dans </a:t>
            </a:r>
            <a:r>
              <a:rPr lang="fr-CA" sz="1600" dirty="0"/>
              <a:t>le CIUSSS du </a:t>
            </a:r>
            <a:r>
              <a:rPr lang="fr-CA" sz="1600" dirty="0" smtClean="0"/>
              <a:t>Centre-Ouest et ses deux sous-territoires, l’espérance de vie des femmes est parmi les plus élevées à Montréal.</a:t>
            </a:r>
            <a:endParaRPr lang="fr-CA" sz="1600" dirty="0"/>
          </a:p>
        </p:txBody>
      </p:sp>
      <p:sp>
        <p:nvSpPr>
          <p:cNvPr id="12" name="ZoneTexte 11"/>
          <p:cNvSpPr txBox="1"/>
          <p:nvPr/>
        </p:nvSpPr>
        <p:spPr>
          <a:xfrm>
            <a:off x="0" y="728655"/>
            <a:ext cx="9144000" cy="369332"/>
          </a:xfrm>
          <a:prstGeom prst="rect">
            <a:avLst/>
          </a:prstGeom>
          <a:noFill/>
        </p:spPr>
        <p:txBody>
          <a:bodyPr wrap="square" rtlCol="0">
            <a:spAutoFit/>
          </a:bodyPr>
          <a:lstStyle/>
          <a:p>
            <a:pPr algn="ctr"/>
            <a:r>
              <a:rPr lang="fr-CA" dirty="0" smtClean="0"/>
              <a:t>Espérance de vie à la naissance, femmes (2010-2014)</a:t>
            </a:r>
            <a:endParaRPr lang="fr-CA" dirty="0"/>
          </a:p>
        </p:txBody>
      </p:sp>
      <p:graphicFrame>
        <p:nvGraphicFramePr>
          <p:cNvPr id="11" name="Graphique 10"/>
          <p:cNvGraphicFramePr>
            <a:graphicFrameLocks/>
          </p:cNvGraphicFramePr>
          <p:nvPr>
            <p:extLst>
              <p:ext uri="{D42A27DB-BD31-4B8C-83A1-F6EECF244321}">
                <p14:modId xmlns:p14="http://schemas.microsoft.com/office/powerpoint/2010/main" val="3620835189"/>
              </p:ext>
            </p:extLst>
          </p:nvPr>
        </p:nvGraphicFramePr>
        <p:xfrm>
          <a:off x="972437"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Connecteur droit 12"/>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021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Les territoires</a:t>
            </a:r>
            <a:endParaRPr lang="fr-CA" sz="2800" dirty="0">
              <a:solidFill>
                <a:schemeClr val="bg1"/>
              </a:solidFill>
              <a:latin typeface="Trebuchet MS" panose="020B0603020202020204" pitchFamily="34" charset="0"/>
            </a:endParaRPr>
          </a:p>
        </p:txBody>
      </p:sp>
      <p:sp>
        <p:nvSpPr>
          <p:cNvPr id="41" name="Espace réservé du numéro de diapositive 40"/>
          <p:cNvSpPr>
            <a:spLocks noGrp="1"/>
          </p:cNvSpPr>
          <p:nvPr>
            <p:ph type="sldNum" sz="quarter" idx="12"/>
          </p:nvPr>
        </p:nvSpPr>
        <p:spPr/>
        <p:txBody>
          <a:bodyPr/>
          <a:lstStyle/>
          <a:p>
            <a:fld id="{CF4668DC-857F-487D-BFFA-8C0CA5037977}" type="slidenum">
              <a:rPr lang="fr-BE" smtClean="0"/>
              <a:t>4</a:t>
            </a:fld>
            <a:endParaRPr lang="fr-BE" dirty="0"/>
          </a:p>
        </p:txBody>
      </p:sp>
      <p:sp>
        <p:nvSpPr>
          <p:cNvPr id="4" name="Espace réservé du contenu 2"/>
          <p:cNvSpPr>
            <a:spLocks noGrp="1"/>
          </p:cNvSpPr>
          <p:nvPr>
            <p:ph idx="1"/>
          </p:nvPr>
        </p:nvSpPr>
        <p:spPr>
          <a:xfrm>
            <a:off x="457200" y="728655"/>
            <a:ext cx="8229600" cy="5580713"/>
          </a:xfrm>
        </p:spPr>
        <p:txBody>
          <a:bodyPr>
            <a:normAutofit/>
          </a:bodyPr>
          <a:lstStyle/>
          <a:p>
            <a:pPr marL="0" indent="0">
              <a:spcBef>
                <a:spcPts val="1000"/>
              </a:spcBef>
              <a:buNone/>
            </a:pPr>
            <a:r>
              <a:rPr lang="fr-CA" sz="1500" dirty="0"/>
              <a:t>Afin d’alléger les graphiques et le texte, les territoires de RLS sont désignés dans ce portrait par la forme abrégée des anciens noms de territoires de CSSS. Voici la correspondance entre les noms d’usage et les noms officiels</a:t>
            </a:r>
            <a:r>
              <a:rPr lang="fr-CA" sz="1500" dirty="0" smtClean="0"/>
              <a:t>:</a:t>
            </a:r>
            <a:endParaRPr lang="fr-CA" sz="1400" dirty="0"/>
          </a:p>
        </p:txBody>
      </p:sp>
      <p:graphicFrame>
        <p:nvGraphicFramePr>
          <p:cNvPr id="7" name="Tableau 6"/>
          <p:cNvGraphicFramePr>
            <a:graphicFrameLocks noGrp="1"/>
          </p:cNvGraphicFramePr>
          <p:nvPr>
            <p:extLst>
              <p:ext uri="{D42A27DB-BD31-4B8C-83A1-F6EECF244321}">
                <p14:modId xmlns:p14="http://schemas.microsoft.com/office/powerpoint/2010/main" val="3501219785"/>
              </p:ext>
            </p:extLst>
          </p:nvPr>
        </p:nvGraphicFramePr>
        <p:xfrm>
          <a:off x="611494" y="1628770"/>
          <a:ext cx="7740989" cy="4820920"/>
        </p:xfrm>
        <a:graphic>
          <a:graphicData uri="http://schemas.openxmlformats.org/drawingml/2006/table">
            <a:tbl>
              <a:tblPr firstRow="1" bandRow="1">
                <a:tableStyleId>{5C22544A-7EE6-4342-B048-85BDC9FD1C3A}</a:tableStyleId>
              </a:tblPr>
              <a:tblGrid>
                <a:gridCol w="737237"/>
                <a:gridCol w="2683200"/>
                <a:gridCol w="1371603"/>
                <a:gridCol w="2948949"/>
              </a:tblGrid>
              <a:tr h="370840">
                <a:tc>
                  <a:txBody>
                    <a:bodyPr/>
                    <a:lstStyle/>
                    <a:p>
                      <a:pPr algn="ctr"/>
                      <a:r>
                        <a:rPr lang="fr-CA" sz="1600" dirty="0" smtClean="0"/>
                        <a:t>Code</a:t>
                      </a:r>
                      <a:endParaRPr lang="fr-CA" sz="1600" dirty="0"/>
                    </a:p>
                  </a:txBody>
                  <a:tcPr anchor="ctr">
                    <a:solidFill>
                      <a:srgbClr val="42C1CE"/>
                    </a:solidFill>
                  </a:tcPr>
                </a:tc>
                <a:tc>
                  <a:txBody>
                    <a:bodyPr/>
                    <a:lstStyle/>
                    <a:p>
                      <a:pPr algn="ctr"/>
                      <a:r>
                        <a:rPr lang="fr-CA" sz="1600" dirty="0" smtClean="0"/>
                        <a:t>Nom d’usage</a:t>
                      </a:r>
                      <a:r>
                        <a:rPr lang="fr-CA" sz="1600" baseline="0" dirty="0" smtClean="0"/>
                        <a:t> dans ce portrait</a:t>
                      </a:r>
                      <a:endParaRPr lang="fr-CA" sz="1600" dirty="0"/>
                    </a:p>
                  </a:txBody>
                  <a:tcPr anchor="ctr">
                    <a:solidFill>
                      <a:srgbClr val="42C1CE"/>
                    </a:solidFill>
                  </a:tcPr>
                </a:tc>
                <a:tc>
                  <a:txBody>
                    <a:bodyPr/>
                    <a:lstStyle/>
                    <a:p>
                      <a:pPr algn="ctr"/>
                      <a:r>
                        <a:rPr lang="fr-CA" sz="1600" dirty="0" smtClean="0"/>
                        <a:t>Nom</a:t>
                      </a:r>
                      <a:r>
                        <a:rPr lang="fr-CA" sz="1600" baseline="0" dirty="0" smtClean="0"/>
                        <a:t> abrégé</a:t>
                      </a:r>
                      <a:endParaRPr lang="fr-CA" sz="1600" dirty="0"/>
                    </a:p>
                  </a:txBody>
                  <a:tcPr anchor="ctr">
                    <a:solidFill>
                      <a:srgbClr val="42C1CE"/>
                    </a:solidFill>
                  </a:tcPr>
                </a:tc>
                <a:tc>
                  <a:txBody>
                    <a:bodyPr/>
                    <a:lstStyle/>
                    <a:p>
                      <a:pPr algn="ctr"/>
                      <a:r>
                        <a:rPr lang="fr-FR" sz="1600" dirty="0" smtClean="0">
                          <a:effectLst/>
                        </a:rPr>
                        <a:t>Nom officiel du RLS</a:t>
                      </a:r>
                      <a:endParaRPr lang="fr-CA" sz="1600" dirty="0"/>
                    </a:p>
                  </a:txBody>
                  <a:tcPr anchor="ctr">
                    <a:solidFill>
                      <a:srgbClr val="42C1CE"/>
                    </a:solidFill>
                  </a:tcPr>
                </a:tc>
              </a:tr>
              <a:tr h="370840">
                <a:tc>
                  <a:txBody>
                    <a:bodyPr/>
                    <a:lstStyle/>
                    <a:p>
                      <a:pPr algn="ctr" fontAlgn="b"/>
                      <a:r>
                        <a:rPr lang="fr-CA" sz="1200" b="0" i="0" u="none" strike="noStrike" dirty="0" smtClean="0">
                          <a:solidFill>
                            <a:srgbClr val="000000"/>
                          </a:solidFill>
                          <a:effectLst/>
                          <a:latin typeface="Calibri"/>
                        </a:rPr>
                        <a:t>611</a:t>
                      </a:r>
                      <a:endParaRPr lang="fr-CA" sz="1200" b="0" i="0" u="none" strike="noStrike" dirty="0">
                        <a:solidFill>
                          <a:srgbClr val="000000"/>
                        </a:solidFill>
                        <a:effectLst/>
                        <a:latin typeface="Calibri"/>
                      </a:endParaRPr>
                    </a:p>
                  </a:txBody>
                  <a:tcPr marL="0" marR="0" marT="0" marB="0" anchor="ctr">
                    <a:solidFill>
                      <a:srgbClr val="E4F6F8"/>
                    </a:solidFill>
                  </a:tcPr>
                </a:tc>
                <a:tc>
                  <a:txBody>
                    <a:bodyPr/>
                    <a:lstStyle/>
                    <a:p>
                      <a:pPr algn="ctr" fontAlgn="b"/>
                      <a:r>
                        <a:rPr lang="fr-CA" sz="1200" b="1" i="0" u="none" strike="noStrike" dirty="0" err="1">
                          <a:solidFill>
                            <a:srgbClr val="000000"/>
                          </a:solidFill>
                          <a:effectLst/>
                          <a:latin typeface="Calibri"/>
                        </a:rPr>
                        <a:t>Ouest-de-l'Île</a:t>
                      </a:r>
                      <a:endParaRPr lang="fr-CA" sz="1200" b="1" i="0" u="none" strike="noStrike" dirty="0">
                        <a:solidFill>
                          <a:srgbClr val="000000"/>
                        </a:solidFill>
                        <a:effectLst/>
                        <a:latin typeface="Calibri"/>
                      </a:endParaRPr>
                    </a:p>
                  </a:txBody>
                  <a:tcPr marL="0" marR="0" marT="0" marB="0" anchor="ctr">
                    <a:solidFill>
                      <a:srgbClr val="E4F6F8"/>
                    </a:solidFill>
                  </a:tcPr>
                </a:tc>
                <a:tc>
                  <a:txBody>
                    <a:bodyPr/>
                    <a:lstStyle/>
                    <a:p>
                      <a:pPr algn="ctr"/>
                      <a:r>
                        <a:rPr lang="fr-CA" sz="1200" b="1" dirty="0" smtClean="0"/>
                        <a:t>ODI</a:t>
                      </a:r>
                      <a:endParaRPr lang="fr-CA" sz="1200" b="1" dirty="0"/>
                    </a:p>
                  </a:txBody>
                  <a:tcPr anchor="ctr">
                    <a:solidFill>
                      <a:srgbClr val="E4F6F8"/>
                    </a:solidFill>
                  </a:tcPr>
                </a:tc>
                <a:tc>
                  <a:txBody>
                    <a:bodyPr/>
                    <a:lstStyle/>
                    <a:p>
                      <a:pPr algn="ctr" fontAlgn="b"/>
                      <a:r>
                        <a:rPr lang="fr-CA" sz="1200" b="0" i="0" u="none" strike="noStrike" dirty="0" smtClean="0">
                          <a:solidFill>
                            <a:srgbClr val="000000"/>
                          </a:solidFill>
                          <a:effectLst/>
                          <a:latin typeface="Calibri"/>
                        </a:rPr>
                        <a:t>Pierrefonds–Lac </a:t>
                      </a:r>
                      <a:r>
                        <a:rPr lang="fr-CA" sz="1200" b="0" i="0" u="none" strike="noStrike" dirty="0">
                          <a:solidFill>
                            <a:srgbClr val="000000"/>
                          </a:solidFill>
                          <a:effectLst/>
                          <a:latin typeface="Calibri"/>
                        </a:rPr>
                        <a:t>Saint-Louis</a:t>
                      </a:r>
                    </a:p>
                  </a:txBody>
                  <a:tcPr marL="0" marR="0" marT="0" marB="0" anchor="ctr">
                    <a:solidFill>
                      <a:srgbClr val="E4F6F8"/>
                    </a:solidFill>
                  </a:tcPr>
                </a:tc>
              </a:tr>
              <a:tr h="370840">
                <a:tc>
                  <a:txBody>
                    <a:bodyPr/>
                    <a:lstStyle/>
                    <a:p>
                      <a:pPr algn="ctr" fontAlgn="b"/>
                      <a:r>
                        <a:rPr lang="fr-CA" sz="1200" b="0" i="0" u="none" strike="noStrike" dirty="0" smtClean="0">
                          <a:solidFill>
                            <a:srgbClr val="000000"/>
                          </a:solidFill>
                          <a:effectLst/>
                          <a:latin typeface="Calibri"/>
                        </a:rPr>
                        <a:t>612</a:t>
                      </a:r>
                      <a:endParaRPr lang="fr-CA" sz="1200" b="0" i="0" u="none" strike="noStrike" dirty="0">
                        <a:solidFill>
                          <a:srgbClr val="000000"/>
                        </a:solidFill>
                        <a:effectLst/>
                        <a:latin typeface="Calibri"/>
                      </a:endParaRPr>
                    </a:p>
                  </a:txBody>
                  <a:tcPr marL="0" marR="0" marT="0" marB="0" anchor="ctr">
                    <a:solidFill>
                      <a:srgbClr val="E4F6F8"/>
                    </a:solidFill>
                  </a:tcPr>
                </a:tc>
                <a:tc>
                  <a:txBody>
                    <a:bodyPr/>
                    <a:lstStyle/>
                    <a:p>
                      <a:pPr algn="ctr" fontAlgn="b"/>
                      <a:r>
                        <a:rPr lang="fr-CA" sz="1200" b="1" i="0" u="none" strike="noStrike" dirty="0">
                          <a:solidFill>
                            <a:srgbClr val="000000"/>
                          </a:solidFill>
                          <a:effectLst/>
                          <a:latin typeface="Calibri"/>
                        </a:rPr>
                        <a:t>Dorval-Lachine-</a:t>
                      </a:r>
                      <a:r>
                        <a:rPr lang="fr-CA" sz="1200" b="1" i="0" u="none" strike="noStrike" dirty="0" err="1">
                          <a:solidFill>
                            <a:srgbClr val="000000"/>
                          </a:solidFill>
                          <a:effectLst/>
                          <a:latin typeface="Calibri"/>
                        </a:rPr>
                        <a:t>LaSalle</a:t>
                      </a:r>
                      <a:endParaRPr lang="fr-CA" sz="1200" b="1" i="0" u="none" strike="noStrike" dirty="0">
                        <a:solidFill>
                          <a:srgbClr val="000000"/>
                        </a:solidFill>
                        <a:effectLst/>
                        <a:latin typeface="Calibri"/>
                      </a:endParaRPr>
                    </a:p>
                  </a:txBody>
                  <a:tcPr marL="0" marR="0" marT="0" marB="0" anchor="ctr">
                    <a:solidFill>
                      <a:srgbClr val="E4F6F8"/>
                    </a:solidFill>
                  </a:tcPr>
                </a:tc>
                <a:tc>
                  <a:txBody>
                    <a:bodyPr/>
                    <a:lstStyle/>
                    <a:p>
                      <a:pPr algn="ctr"/>
                      <a:r>
                        <a:rPr lang="fr-CA" sz="1200" b="1" dirty="0" smtClean="0"/>
                        <a:t>DLL</a:t>
                      </a:r>
                    </a:p>
                  </a:txBody>
                  <a:tcPr anchor="ctr">
                    <a:solidFill>
                      <a:srgbClr val="E4F6F8"/>
                    </a:solidFill>
                  </a:tcPr>
                </a:tc>
                <a:tc>
                  <a:txBody>
                    <a:bodyPr/>
                    <a:lstStyle/>
                    <a:p>
                      <a:pPr algn="ctr" fontAlgn="b"/>
                      <a:r>
                        <a:rPr lang="fr-CA" sz="1200" b="0" i="0" u="none" strike="noStrike" dirty="0" smtClean="0">
                          <a:solidFill>
                            <a:srgbClr val="000000"/>
                          </a:solidFill>
                          <a:effectLst/>
                          <a:latin typeface="Calibri"/>
                        </a:rPr>
                        <a:t>Dorval-Lachine-Lasalle</a:t>
                      </a:r>
                      <a:endParaRPr lang="fr-CA" sz="1200" b="0" i="0" u="none" strike="noStrike" dirty="0">
                        <a:solidFill>
                          <a:srgbClr val="000000"/>
                        </a:solidFill>
                        <a:effectLst/>
                        <a:latin typeface="Calibri"/>
                      </a:endParaRPr>
                    </a:p>
                  </a:txBody>
                  <a:tcPr marL="0" marR="0" marT="0" marB="0" anchor="ctr">
                    <a:solidFill>
                      <a:srgbClr val="E4F6F8"/>
                    </a:solidFill>
                  </a:tcPr>
                </a:tc>
              </a:tr>
              <a:tr h="370840">
                <a:tc>
                  <a:txBody>
                    <a:bodyPr/>
                    <a:lstStyle/>
                    <a:p>
                      <a:pPr algn="ctr" fontAlgn="b"/>
                      <a:r>
                        <a:rPr lang="fr-CA" sz="1200" b="0" i="0" u="none" strike="noStrike" dirty="0" smtClean="0">
                          <a:solidFill>
                            <a:srgbClr val="000000"/>
                          </a:solidFill>
                          <a:effectLst/>
                          <a:latin typeface="Calibri"/>
                        </a:rPr>
                        <a:t>621</a:t>
                      </a:r>
                      <a:endParaRPr lang="fr-CA" sz="1200" b="0" i="0" u="none" strike="noStrike" dirty="0">
                        <a:solidFill>
                          <a:srgbClr val="000000"/>
                        </a:solidFill>
                        <a:effectLst/>
                        <a:latin typeface="Calibri"/>
                      </a:endParaRPr>
                    </a:p>
                  </a:txBody>
                  <a:tcPr marL="0" marR="0" marT="0" marB="0" anchor="ctr">
                    <a:solidFill>
                      <a:srgbClr val="FFB469"/>
                    </a:solidFill>
                  </a:tcPr>
                </a:tc>
                <a:tc>
                  <a:txBody>
                    <a:bodyPr/>
                    <a:lstStyle/>
                    <a:p>
                      <a:pPr algn="ctr" fontAlgn="b"/>
                      <a:r>
                        <a:rPr lang="fr-CA" sz="1200" b="1" i="0" u="none" strike="noStrike" dirty="0">
                          <a:solidFill>
                            <a:srgbClr val="000000"/>
                          </a:solidFill>
                          <a:effectLst/>
                          <a:latin typeface="Calibri"/>
                        </a:rPr>
                        <a:t>Cavendish</a:t>
                      </a:r>
                    </a:p>
                  </a:txBody>
                  <a:tcPr marL="0" marR="0" marT="0" marB="0" anchor="ctr">
                    <a:solidFill>
                      <a:srgbClr val="FFB469"/>
                    </a:solidFill>
                  </a:tcPr>
                </a:tc>
                <a:tc>
                  <a:txBody>
                    <a:bodyPr/>
                    <a:lstStyle/>
                    <a:p>
                      <a:pPr algn="ctr"/>
                      <a:r>
                        <a:rPr lang="fr-CA" sz="1200" b="1" dirty="0" smtClean="0"/>
                        <a:t>CAV</a:t>
                      </a:r>
                      <a:endParaRPr lang="fr-CA" sz="1200" b="1" dirty="0"/>
                    </a:p>
                  </a:txBody>
                  <a:tcPr anchor="ctr">
                    <a:solidFill>
                      <a:srgbClr val="FFB469"/>
                    </a:solidFill>
                  </a:tcPr>
                </a:tc>
                <a:tc>
                  <a:txBody>
                    <a:bodyPr/>
                    <a:lstStyle/>
                    <a:p>
                      <a:pPr algn="ctr" fontAlgn="b"/>
                      <a:r>
                        <a:rPr lang="fr-CA" sz="1200" b="0" i="0" u="none" strike="noStrike" dirty="0" smtClean="0">
                          <a:solidFill>
                            <a:srgbClr val="000000"/>
                          </a:solidFill>
                          <a:effectLst/>
                          <a:latin typeface="Calibri"/>
                        </a:rPr>
                        <a:t>Côte-Saint-Luc–NDG–Montréal-Ouest</a:t>
                      </a:r>
                      <a:endParaRPr lang="fr-CA" sz="1200" b="0" i="0" u="none" strike="noStrike" dirty="0">
                        <a:solidFill>
                          <a:srgbClr val="000000"/>
                        </a:solidFill>
                        <a:effectLst/>
                        <a:latin typeface="Calibri"/>
                      </a:endParaRPr>
                    </a:p>
                  </a:txBody>
                  <a:tcPr marL="0" marR="0" marT="0" marB="0" anchor="ctr">
                    <a:solidFill>
                      <a:srgbClr val="FFB469"/>
                    </a:solidFill>
                  </a:tcPr>
                </a:tc>
              </a:tr>
              <a:tr h="370840">
                <a:tc>
                  <a:txBody>
                    <a:bodyPr/>
                    <a:lstStyle/>
                    <a:p>
                      <a:pPr algn="ctr" fontAlgn="b"/>
                      <a:r>
                        <a:rPr lang="fr-CA" sz="1200" b="0" i="0" u="none" strike="noStrike" dirty="0" smtClean="0">
                          <a:solidFill>
                            <a:srgbClr val="000000"/>
                          </a:solidFill>
                          <a:effectLst/>
                          <a:latin typeface="Calibri"/>
                        </a:rPr>
                        <a:t>622</a:t>
                      </a:r>
                      <a:endParaRPr lang="fr-CA" sz="1200" b="0" i="0" u="none" strike="noStrike" dirty="0">
                        <a:solidFill>
                          <a:srgbClr val="000000"/>
                        </a:solidFill>
                        <a:effectLst/>
                        <a:latin typeface="Calibri"/>
                      </a:endParaRPr>
                    </a:p>
                  </a:txBody>
                  <a:tcPr marL="0" marR="0" marT="0" marB="0" anchor="ctr">
                    <a:solidFill>
                      <a:srgbClr val="FFB469"/>
                    </a:solidFill>
                  </a:tcPr>
                </a:tc>
                <a:tc>
                  <a:txBody>
                    <a:bodyPr/>
                    <a:lstStyle/>
                    <a:p>
                      <a:pPr algn="ctr" fontAlgn="b"/>
                      <a:r>
                        <a:rPr lang="fr-CA" sz="1200" b="1" i="0" u="none" strike="noStrike" dirty="0">
                          <a:solidFill>
                            <a:srgbClr val="000000"/>
                          </a:solidFill>
                          <a:effectLst/>
                          <a:latin typeface="Calibri"/>
                        </a:rPr>
                        <a:t>de la Montagne</a:t>
                      </a:r>
                    </a:p>
                  </a:txBody>
                  <a:tcPr marL="0" marR="0" marT="0" marB="0" anchor="ctr">
                    <a:solidFill>
                      <a:srgbClr val="FFB469"/>
                    </a:solidFill>
                  </a:tcPr>
                </a:tc>
                <a:tc>
                  <a:txBody>
                    <a:bodyPr/>
                    <a:lstStyle/>
                    <a:p>
                      <a:pPr algn="ctr"/>
                      <a:r>
                        <a:rPr lang="fr-CA" sz="1200" b="1" dirty="0" smtClean="0"/>
                        <a:t>MON</a:t>
                      </a:r>
                      <a:endParaRPr lang="fr-CA" sz="1200" b="1" dirty="0"/>
                    </a:p>
                  </a:txBody>
                  <a:tcPr anchor="ctr">
                    <a:solidFill>
                      <a:srgbClr val="FFB469"/>
                    </a:solidFill>
                  </a:tcPr>
                </a:tc>
                <a:tc>
                  <a:txBody>
                    <a:bodyPr/>
                    <a:lstStyle/>
                    <a:p>
                      <a:pPr algn="ctr" fontAlgn="b"/>
                      <a:r>
                        <a:rPr lang="fr-CA" sz="1200" b="0" i="0" u="none" strike="noStrike" dirty="0" smtClean="0">
                          <a:solidFill>
                            <a:srgbClr val="000000"/>
                          </a:solidFill>
                          <a:effectLst/>
                          <a:latin typeface="Calibri"/>
                        </a:rPr>
                        <a:t>Côte-des-Neiges–Métro–Parc-Extension</a:t>
                      </a:r>
                      <a:endParaRPr lang="fr-CA" sz="1200" b="0" i="0" u="none" strike="noStrike" dirty="0">
                        <a:solidFill>
                          <a:srgbClr val="000000"/>
                        </a:solidFill>
                        <a:effectLst/>
                        <a:latin typeface="Calibri"/>
                      </a:endParaRPr>
                    </a:p>
                  </a:txBody>
                  <a:tcPr marL="0" marR="0" marT="0" marB="0" anchor="ctr">
                    <a:solidFill>
                      <a:srgbClr val="FFB469"/>
                    </a:solidFill>
                  </a:tcPr>
                </a:tc>
              </a:tr>
              <a:tr h="370840">
                <a:tc>
                  <a:txBody>
                    <a:bodyPr/>
                    <a:lstStyle/>
                    <a:p>
                      <a:pPr algn="ctr" fontAlgn="b"/>
                      <a:r>
                        <a:rPr lang="fr-CA" sz="1200" b="0" i="0" u="none" strike="noStrike" dirty="0" smtClean="0">
                          <a:solidFill>
                            <a:srgbClr val="000000"/>
                          </a:solidFill>
                          <a:effectLst/>
                          <a:latin typeface="Calibri"/>
                        </a:rPr>
                        <a:t>631</a:t>
                      </a:r>
                      <a:endParaRPr lang="fr-CA" sz="1200" b="0" i="0" u="none" strike="noStrike" dirty="0">
                        <a:solidFill>
                          <a:srgbClr val="000000"/>
                        </a:solidFill>
                        <a:effectLst/>
                        <a:latin typeface="Calibri"/>
                      </a:endParaRPr>
                    </a:p>
                  </a:txBody>
                  <a:tcPr marL="0" marR="0" marT="0" marB="0" anchor="ctr">
                    <a:solidFill>
                      <a:srgbClr val="E4F6F8"/>
                    </a:solidFill>
                  </a:tcPr>
                </a:tc>
                <a:tc>
                  <a:txBody>
                    <a:bodyPr/>
                    <a:lstStyle/>
                    <a:p>
                      <a:pPr algn="ctr" fontAlgn="b"/>
                      <a:r>
                        <a:rPr lang="fr-CA" sz="1200" b="1" i="0" u="none" strike="noStrike" dirty="0">
                          <a:solidFill>
                            <a:srgbClr val="000000"/>
                          </a:solidFill>
                          <a:effectLst/>
                          <a:latin typeface="Calibri"/>
                        </a:rPr>
                        <a:t>Sud-Ouest–Verdun</a:t>
                      </a:r>
                    </a:p>
                  </a:txBody>
                  <a:tcPr marL="0" marR="0" marT="0" marB="0" anchor="ctr">
                    <a:solidFill>
                      <a:srgbClr val="E4F6F8"/>
                    </a:solidFill>
                  </a:tcPr>
                </a:tc>
                <a:tc>
                  <a:txBody>
                    <a:bodyPr/>
                    <a:lstStyle/>
                    <a:p>
                      <a:pPr algn="ctr"/>
                      <a:r>
                        <a:rPr lang="fr-CA" sz="1200" b="1" dirty="0" smtClean="0"/>
                        <a:t>SOV</a:t>
                      </a:r>
                      <a:endParaRPr lang="fr-CA" sz="1200" b="1" dirty="0"/>
                    </a:p>
                  </a:txBody>
                  <a:tcPr anchor="ctr">
                    <a:solidFill>
                      <a:srgbClr val="E4F6F8"/>
                    </a:solidFill>
                  </a:tcPr>
                </a:tc>
                <a:tc>
                  <a:txBody>
                    <a:bodyPr/>
                    <a:lstStyle/>
                    <a:p>
                      <a:pPr algn="ctr" fontAlgn="b"/>
                      <a:r>
                        <a:rPr lang="fr-CA" sz="1200" b="0" i="0" u="none" strike="noStrike" dirty="0" smtClean="0">
                          <a:solidFill>
                            <a:srgbClr val="000000"/>
                          </a:solidFill>
                          <a:effectLst/>
                          <a:latin typeface="Calibri"/>
                        </a:rPr>
                        <a:t>Verdun–Côte </a:t>
                      </a:r>
                      <a:r>
                        <a:rPr lang="fr-CA" sz="1200" b="0" i="0" u="none" strike="noStrike" dirty="0">
                          <a:solidFill>
                            <a:srgbClr val="000000"/>
                          </a:solidFill>
                          <a:effectLst/>
                          <a:latin typeface="Calibri"/>
                        </a:rPr>
                        <a:t>St-Paul–St-Henri–Pointe-St-Charles</a:t>
                      </a:r>
                    </a:p>
                  </a:txBody>
                  <a:tcPr marL="0" marR="0" marT="0" marB="0" anchor="ctr">
                    <a:solidFill>
                      <a:srgbClr val="E4F6F8"/>
                    </a:solidFill>
                  </a:tcPr>
                </a:tc>
              </a:tr>
              <a:tr h="370840">
                <a:tc>
                  <a:txBody>
                    <a:bodyPr/>
                    <a:lstStyle/>
                    <a:p>
                      <a:pPr algn="ctr" fontAlgn="b"/>
                      <a:r>
                        <a:rPr lang="fr-CA" sz="1200" b="0" i="0" u="none" strike="noStrike" dirty="0" smtClean="0">
                          <a:solidFill>
                            <a:srgbClr val="000000"/>
                          </a:solidFill>
                          <a:effectLst/>
                          <a:latin typeface="Calibri"/>
                        </a:rPr>
                        <a:t>632</a:t>
                      </a:r>
                      <a:endParaRPr lang="fr-CA" sz="1200" b="0" i="0" u="none" strike="noStrike" dirty="0">
                        <a:solidFill>
                          <a:srgbClr val="000000"/>
                        </a:solidFill>
                        <a:effectLst/>
                        <a:latin typeface="Calibri"/>
                      </a:endParaRPr>
                    </a:p>
                  </a:txBody>
                  <a:tcPr marL="0" marR="0" marT="0" marB="0" anchor="ctr">
                    <a:solidFill>
                      <a:srgbClr val="E4F6F8"/>
                    </a:solidFill>
                  </a:tcPr>
                </a:tc>
                <a:tc>
                  <a:txBody>
                    <a:bodyPr/>
                    <a:lstStyle/>
                    <a:p>
                      <a:pPr algn="ctr" fontAlgn="b"/>
                      <a:r>
                        <a:rPr lang="fr-CA" sz="1200" b="1" i="0" u="none" strike="noStrike" dirty="0">
                          <a:solidFill>
                            <a:srgbClr val="000000"/>
                          </a:solidFill>
                          <a:effectLst/>
                          <a:latin typeface="Calibri"/>
                        </a:rPr>
                        <a:t>Jeanne-Mance</a:t>
                      </a:r>
                    </a:p>
                  </a:txBody>
                  <a:tcPr marL="0" marR="0" marT="0" marB="0" anchor="ctr">
                    <a:solidFill>
                      <a:srgbClr val="E4F6F8"/>
                    </a:solidFill>
                  </a:tcPr>
                </a:tc>
                <a:tc>
                  <a:txBody>
                    <a:bodyPr/>
                    <a:lstStyle/>
                    <a:p>
                      <a:pPr algn="ctr"/>
                      <a:r>
                        <a:rPr lang="fr-CA" sz="1200" b="1" dirty="0" smtClean="0"/>
                        <a:t>JM</a:t>
                      </a:r>
                      <a:endParaRPr lang="fr-CA" sz="1200" b="1" dirty="0"/>
                    </a:p>
                  </a:txBody>
                  <a:tcPr anchor="ctr">
                    <a:solidFill>
                      <a:srgbClr val="E4F6F8"/>
                    </a:solidFill>
                  </a:tcPr>
                </a:tc>
                <a:tc>
                  <a:txBody>
                    <a:bodyPr/>
                    <a:lstStyle/>
                    <a:p>
                      <a:pPr algn="ctr" fontAlgn="b"/>
                      <a:r>
                        <a:rPr lang="fr-CA" sz="1200" b="0" i="0" u="none" strike="noStrike" dirty="0" smtClean="0">
                          <a:solidFill>
                            <a:srgbClr val="000000"/>
                          </a:solidFill>
                          <a:effectLst/>
                          <a:latin typeface="Calibri"/>
                        </a:rPr>
                        <a:t>Faubourgs–Plateau-Mont-Royal–St-Louis-du-Parc</a:t>
                      </a:r>
                      <a:endParaRPr lang="fr-CA" sz="1200" b="0" i="0" u="none" strike="noStrike" dirty="0">
                        <a:solidFill>
                          <a:srgbClr val="000000"/>
                        </a:solidFill>
                        <a:effectLst/>
                        <a:latin typeface="Calibri"/>
                      </a:endParaRPr>
                    </a:p>
                  </a:txBody>
                  <a:tcPr marL="0" marR="0" marT="0" marB="0" anchor="ctr">
                    <a:solidFill>
                      <a:srgbClr val="E4F6F8"/>
                    </a:solidFill>
                  </a:tcPr>
                </a:tc>
              </a:tr>
              <a:tr h="370840">
                <a:tc>
                  <a:txBody>
                    <a:bodyPr/>
                    <a:lstStyle/>
                    <a:p>
                      <a:pPr algn="ctr" fontAlgn="b"/>
                      <a:r>
                        <a:rPr lang="fr-CA" sz="1200" b="0" i="0" u="none" strike="noStrike" dirty="0" smtClean="0">
                          <a:solidFill>
                            <a:srgbClr val="000000"/>
                          </a:solidFill>
                          <a:effectLst/>
                          <a:latin typeface="Calibri"/>
                        </a:rPr>
                        <a:t>641</a:t>
                      </a:r>
                      <a:endParaRPr lang="fr-CA" sz="1200" b="0" i="0" u="none" strike="noStrike" dirty="0">
                        <a:solidFill>
                          <a:srgbClr val="000000"/>
                        </a:solidFill>
                        <a:effectLst/>
                        <a:latin typeface="Calibri"/>
                      </a:endParaRPr>
                    </a:p>
                  </a:txBody>
                  <a:tcPr marL="0" marR="0" marT="0" marB="0" anchor="ctr">
                    <a:solidFill>
                      <a:srgbClr val="E4F6F8"/>
                    </a:solidFill>
                  </a:tcPr>
                </a:tc>
                <a:tc>
                  <a:txBody>
                    <a:bodyPr/>
                    <a:lstStyle/>
                    <a:p>
                      <a:pPr algn="ctr" fontAlgn="b"/>
                      <a:r>
                        <a:rPr lang="fr-CA" sz="1200" b="1" i="0" u="none" strike="noStrike" dirty="0">
                          <a:solidFill>
                            <a:srgbClr val="000000"/>
                          </a:solidFill>
                          <a:effectLst/>
                          <a:latin typeface="Calibri"/>
                        </a:rPr>
                        <a:t>Bordeaux-</a:t>
                      </a:r>
                      <a:r>
                        <a:rPr lang="fr-CA" sz="1200" b="1" i="0" u="none" strike="noStrike" dirty="0" err="1">
                          <a:solidFill>
                            <a:srgbClr val="000000"/>
                          </a:solidFill>
                          <a:effectLst/>
                          <a:latin typeface="Calibri"/>
                        </a:rPr>
                        <a:t>Cartierville</a:t>
                      </a:r>
                      <a:r>
                        <a:rPr lang="fr-CA" sz="1200" b="1" i="0" u="none" strike="noStrike" dirty="0">
                          <a:solidFill>
                            <a:srgbClr val="000000"/>
                          </a:solidFill>
                          <a:effectLst/>
                          <a:latin typeface="Calibri"/>
                        </a:rPr>
                        <a:t>–Saint-Laurent</a:t>
                      </a:r>
                    </a:p>
                  </a:txBody>
                  <a:tcPr marL="0" marR="0" marT="0" marB="0" anchor="ctr">
                    <a:solidFill>
                      <a:srgbClr val="E4F6F8"/>
                    </a:solidFill>
                  </a:tcPr>
                </a:tc>
                <a:tc>
                  <a:txBody>
                    <a:bodyPr/>
                    <a:lstStyle/>
                    <a:p>
                      <a:pPr algn="ctr"/>
                      <a:r>
                        <a:rPr lang="fr-CA" sz="1200" b="1" dirty="0" smtClean="0"/>
                        <a:t>BCSL</a:t>
                      </a:r>
                      <a:endParaRPr lang="fr-CA" sz="1200" b="1" dirty="0"/>
                    </a:p>
                  </a:txBody>
                  <a:tcPr anchor="ctr">
                    <a:solidFill>
                      <a:srgbClr val="E4F6F8"/>
                    </a:solidFill>
                  </a:tcPr>
                </a:tc>
                <a:tc>
                  <a:txBody>
                    <a:bodyPr/>
                    <a:lstStyle/>
                    <a:p>
                      <a:pPr algn="ctr" fontAlgn="b"/>
                      <a:r>
                        <a:rPr lang="fr-CA" sz="1200" b="0" i="0" u="none" strike="noStrike" dirty="0" smtClean="0">
                          <a:solidFill>
                            <a:srgbClr val="000000"/>
                          </a:solidFill>
                          <a:effectLst/>
                          <a:latin typeface="Calibri"/>
                        </a:rPr>
                        <a:t>Nord </a:t>
                      </a:r>
                      <a:r>
                        <a:rPr lang="fr-CA" sz="1200" b="0" i="0" u="none" strike="noStrike" dirty="0">
                          <a:solidFill>
                            <a:srgbClr val="000000"/>
                          </a:solidFill>
                          <a:effectLst/>
                          <a:latin typeface="Calibri"/>
                        </a:rPr>
                        <a:t>de l'Île–Saint-Laurent</a:t>
                      </a:r>
                    </a:p>
                  </a:txBody>
                  <a:tcPr marL="0" marR="0" marT="0" marB="0" anchor="ctr">
                    <a:solidFill>
                      <a:srgbClr val="E4F6F8"/>
                    </a:solidFill>
                  </a:tcPr>
                </a:tc>
              </a:tr>
              <a:tr h="370840">
                <a:tc>
                  <a:txBody>
                    <a:bodyPr/>
                    <a:lstStyle/>
                    <a:p>
                      <a:pPr algn="ctr" fontAlgn="b"/>
                      <a:r>
                        <a:rPr lang="fr-CA" sz="1200" b="0" i="0" u="none" strike="noStrike" dirty="0" smtClean="0">
                          <a:solidFill>
                            <a:srgbClr val="000000"/>
                          </a:solidFill>
                          <a:effectLst/>
                          <a:latin typeface="Calibri"/>
                        </a:rPr>
                        <a:t>642</a:t>
                      </a:r>
                      <a:endParaRPr lang="fr-CA" sz="1200" b="0" i="0" u="none" strike="noStrike" dirty="0">
                        <a:solidFill>
                          <a:srgbClr val="000000"/>
                        </a:solidFill>
                        <a:effectLst/>
                        <a:latin typeface="Calibri"/>
                      </a:endParaRPr>
                    </a:p>
                  </a:txBody>
                  <a:tcPr marL="0" marR="0" marT="0" marB="0" anchor="ctr">
                    <a:solidFill>
                      <a:srgbClr val="E4F6F8"/>
                    </a:solidFill>
                  </a:tcPr>
                </a:tc>
                <a:tc>
                  <a:txBody>
                    <a:bodyPr/>
                    <a:lstStyle/>
                    <a:p>
                      <a:pPr algn="ctr" fontAlgn="b"/>
                      <a:r>
                        <a:rPr lang="fr-CA" sz="1200" b="1" i="0" u="none" strike="noStrike" dirty="0">
                          <a:solidFill>
                            <a:srgbClr val="000000"/>
                          </a:solidFill>
                          <a:effectLst/>
                          <a:latin typeface="Calibri"/>
                        </a:rPr>
                        <a:t>Ahuntsic et Montréal-Nord </a:t>
                      </a:r>
                    </a:p>
                  </a:txBody>
                  <a:tcPr marL="0" marR="0" marT="0" marB="0" anchor="ctr">
                    <a:solidFill>
                      <a:srgbClr val="E4F6F8"/>
                    </a:solidFill>
                  </a:tcPr>
                </a:tc>
                <a:tc>
                  <a:txBody>
                    <a:bodyPr/>
                    <a:lstStyle/>
                    <a:p>
                      <a:pPr algn="ctr"/>
                      <a:r>
                        <a:rPr lang="fr-CA" sz="1200" b="1" dirty="0" smtClean="0"/>
                        <a:t>AMN</a:t>
                      </a:r>
                      <a:endParaRPr lang="fr-CA" sz="1200" b="1" dirty="0"/>
                    </a:p>
                  </a:txBody>
                  <a:tcPr anchor="ctr">
                    <a:solidFill>
                      <a:srgbClr val="E4F6F8"/>
                    </a:solidFill>
                  </a:tcPr>
                </a:tc>
                <a:tc>
                  <a:txBody>
                    <a:bodyPr/>
                    <a:lstStyle/>
                    <a:p>
                      <a:pPr algn="ctr" fontAlgn="b"/>
                      <a:r>
                        <a:rPr lang="fr-CA" sz="1200" b="0" i="0" u="none" strike="noStrike" dirty="0" smtClean="0">
                          <a:solidFill>
                            <a:srgbClr val="000000"/>
                          </a:solidFill>
                          <a:effectLst/>
                          <a:latin typeface="Calibri"/>
                        </a:rPr>
                        <a:t>Ahuntsic–Montréal-Nord</a:t>
                      </a:r>
                      <a:endParaRPr lang="fr-CA" sz="1200" b="0" i="0" u="none" strike="noStrike" dirty="0">
                        <a:solidFill>
                          <a:srgbClr val="000000"/>
                        </a:solidFill>
                        <a:effectLst/>
                        <a:latin typeface="Calibri"/>
                      </a:endParaRPr>
                    </a:p>
                  </a:txBody>
                  <a:tcPr marL="0" marR="0" marT="0" marB="0" anchor="ctr">
                    <a:solidFill>
                      <a:srgbClr val="E4F6F8"/>
                    </a:solidFill>
                  </a:tcPr>
                </a:tc>
              </a:tr>
              <a:tr h="370840">
                <a:tc>
                  <a:txBody>
                    <a:bodyPr/>
                    <a:lstStyle/>
                    <a:p>
                      <a:pPr algn="ctr" fontAlgn="b"/>
                      <a:r>
                        <a:rPr lang="fr-CA" sz="1200" b="0" i="0" u="none" strike="noStrike" dirty="0" smtClean="0">
                          <a:solidFill>
                            <a:srgbClr val="000000"/>
                          </a:solidFill>
                          <a:effectLst/>
                          <a:latin typeface="Calibri"/>
                        </a:rPr>
                        <a:t>643</a:t>
                      </a:r>
                      <a:endParaRPr lang="fr-CA" sz="1200" b="0" i="0" u="none" strike="noStrike" dirty="0">
                        <a:solidFill>
                          <a:srgbClr val="000000"/>
                        </a:solidFill>
                        <a:effectLst/>
                        <a:latin typeface="Calibri"/>
                      </a:endParaRPr>
                    </a:p>
                  </a:txBody>
                  <a:tcPr marL="0" marR="0" marT="0" marB="0" anchor="ctr">
                    <a:solidFill>
                      <a:srgbClr val="E4F6F8"/>
                    </a:solidFill>
                  </a:tcPr>
                </a:tc>
                <a:tc>
                  <a:txBody>
                    <a:bodyPr/>
                    <a:lstStyle/>
                    <a:p>
                      <a:pPr algn="ctr" fontAlgn="b"/>
                      <a:r>
                        <a:rPr lang="fr-CA" sz="1200" b="1" i="0" u="none" strike="noStrike" dirty="0" err="1">
                          <a:solidFill>
                            <a:srgbClr val="000000"/>
                          </a:solidFill>
                          <a:effectLst/>
                          <a:latin typeface="Calibri"/>
                        </a:rPr>
                        <a:t>Cœur-de-l'Île</a:t>
                      </a:r>
                      <a:endParaRPr lang="fr-CA" sz="1200" b="1" i="0" u="none" strike="noStrike" dirty="0">
                        <a:solidFill>
                          <a:srgbClr val="000000"/>
                        </a:solidFill>
                        <a:effectLst/>
                        <a:latin typeface="Calibri"/>
                      </a:endParaRPr>
                    </a:p>
                  </a:txBody>
                  <a:tcPr marL="0" marR="0" marT="0" marB="0" anchor="ctr">
                    <a:solidFill>
                      <a:srgbClr val="E4F6F8"/>
                    </a:solidFill>
                  </a:tcPr>
                </a:tc>
                <a:tc>
                  <a:txBody>
                    <a:bodyPr/>
                    <a:lstStyle/>
                    <a:p>
                      <a:pPr algn="ctr"/>
                      <a:r>
                        <a:rPr lang="fr-CA" sz="1200" b="1" dirty="0" smtClean="0"/>
                        <a:t>CDI</a:t>
                      </a:r>
                      <a:endParaRPr lang="fr-CA" sz="1200" b="1" dirty="0"/>
                    </a:p>
                  </a:txBody>
                  <a:tcPr anchor="ctr">
                    <a:solidFill>
                      <a:srgbClr val="E4F6F8"/>
                    </a:solidFill>
                  </a:tcPr>
                </a:tc>
                <a:tc>
                  <a:txBody>
                    <a:bodyPr/>
                    <a:lstStyle/>
                    <a:p>
                      <a:pPr algn="ctr" fontAlgn="b"/>
                      <a:r>
                        <a:rPr lang="fr-CA" sz="1200" b="0" i="0" u="none" strike="noStrike" dirty="0" smtClean="0">
                          <a:solidFill>
                            <a:srgbClr val="000000"/>
                          </a:solidFill>
                          <a:effectLst/>
                          <a:latin typeface="Calibri"/>
                        </a:rPr>
                        <a:t>Petite </a:t>
                      </a:r>
                      <a:r>
                        <a:rPr lang="fr-CA" sz="1200" b="0" i="0" u="none" strike="noStrike" dirty="0">
                          <a:solidFill>
                            <a:srgbClr val="000000"/>
                          </a:solidFill>
                          <a:effectLst/>
                          <a:latin typeface="Calibri"/>
                        </a:rPr>
                        <a:t>Patrie–</a:t>
                      </a:r>
                      <a:r>
                        <a:rPr lang="fr-CA" sz="1200" b="0" i="0" u="none" strike="noStrike" dirty="0" err="1">
                          <a:solidFill>
                            <a:srgbClr val="000000"/>
                          </a:solidFill>
                          <a:effectLst/>
                          <a:latin typeface="Calibri"/>
                        </a:rPr>
                        <a:t>Villeray</a:t>
                      </a:r>
                      <a:endParaRPr lang="fr-CA" sz="1200" b="0" i="0" u="none" strike="noStrike" dirty="0">
                        <a:solidFill>
                          <a:srgbClr val="000000"/>
                        </a:solidFill>
                        <a:effectLst/>
                        <a:latin typeface="Calibri"/>
                      </a:endParaRPr>
                    </a:p>
                  </a:txBody>
                  <a:tcPr marL="0" marR="0" marT="0" marB="0" anchor="ctr">
                    <a:solidFill>
                      <a:srgbClr val="E4F6F8"/>
                    </a:solidFill>
                  </a:tcPr>
                </a:tc>
              </a:tr>
              <a:tr h="370840">
                <a:tc>
                  <a:txBody>
                    <a:bodyPr/>
                    <a:lstStyle/>
                    <a:p>
                      <a:pPr algn="ctr" fontAlgn="b"/>
                      <a:r>
                        <a:rPr lang="fr-CA" sz="1200" b="0" i="0" u="none" strike="noStrike" dirty="0" smtClean="0">
                          <a:solidFill>
                            <a:srgbClr val="000000"/>
                          </a:solidFill>
                          <a:effectLst/>
                          <a:latin typeface="Calibri"/>
                        </a:rPr>
                        <a:t>651</a:t>
                      </a:r>
                      <a:endParaRPr lang="fr-CA" sz="1200" b="0" i="0" u="none" strike="noStrike" dirty="0">
                        <a:solidFill>
                          <a:srgbClr val="000000"/>
                        </a:solidFill>
                        <a:effectLst/>
                        <a:latin typeface="Calibri"/>
                      </a:endParaRPr>
                    </a:p>
                  </a:txBody>
                  <a:tcPr marL="0" marR="0" marT="0" marB="0" anchor="ctr">
                    <a:solidFill>
                      <a:srgbClr val="E4F6F8"/>
                    </a:solidFill>
                  </a:tcPr>
                </a:tc>
                <a:tc>
                  <a:txBody>
                    <a:bodyPr/>
                    <a:lstStyle/>
                    <a:p>
                      <a:pPr algn="ctr" fontAlgn="b"/>
                      <a:r>
                        <a:rPr lang="fr-CA" sz="1200" b="1" i="0" u="none" strike="noStrike" dirty="0">
                          <a:solidFill>
                            <a:srgbClr val="000000"/>
                          </a:solidFill>
                          <a:effectLst/>
                          <a:latin typeface="Calibri"/>
                        </a:rPr>
                        <a:t>Saint-Léonard et Saint-Michel</a:t>
                      </a:r>
                    </a:p>
                  </a:txBody>
                  <a:tcPr marL="0" marR="0" marT="0" marB="0" anchor="ctr">
                    <a:solidFill>
                      <a:srgbClr val="E4F6F8"/>
                    </a:solidFill>
                  </a:tcPr>
                </a:tc>
                <a:tc>
                  <a:txBody>
                    <a:bodyPr/>
                    <a:lstStyle/>
                    <a:p>
                      <a:pPr algn="ctr"/>
                      <a:r>
                        <a:rPr lang="fr-CA" sz="1200" b="1" dirty="0" smtClean="0"/>
                        <a:t>SLSM</a:t>
                      </a:r>
                      <a:endParaRPr lang="fr-CA" sz="1200" b="1" dirty="0"/>
                    </a:p>
                  </a:txBody>
                  <a:tcPr anchor="ctr">
                    <a:solidFill>
                      <a:srgbClr val="E4F6F8"/>
                    </a:solidFill>
                  </a:tcPr>
                </a:tc>
                <a:tc>
                  <a:txBody>
                    <a:bodyPr/>
                    <a:lstStyle/>
                    <a:p>
                      <a:pPr algn="ctr" fontAlgn="b"/>
                      <a:r>
                        <a:rPr lang="fr-CA" sz="1200" b="0" i="0" u="none" strike="noStrike" dirty="0" smtClean="0">
                          <a:solidFill>
                            <a:srgbClr val="000000"/>
                          </a:solidFill>
                          <a:effectLst/>
                          <a:latin typeface="Calibri"/>
                        </a:rPr>
                        <a:t>Saint-Léonard–Saint-Michel</a:t>
                      </a:r>
                      <a:endParaRPr lang="fr-CA" sz="1200" b="0" i="0" u="none" strike="noStrike" dirty="0">
                        <a:solidFill>
                          <a:srgbClr val="000000"/>
                        </a:solidFill>
                        <a:effectLst/>
                        <a:latin typeface="Calibri"/>
                      </a:endParaRPr>
                    </a:p>
                  </a:txBody>
                  <a:tcPr marL="0" marR="0" marT="0" marB="0" anchor="ctr">
                    <a:solidFill>
                      <a:srgbClr val="E4F6F8"/>
                    </a:solidFill>
                  </a:tcPr>
                </a:tc>
              </a:tr>
              <a:tr h="370840">
                <a:tc>
                  <a:txBody>
                    <a:bodyPr/>
                    <a:lstStyle/>
                    <a:p>
                      <a:pPr algn="ctr" fontAlgn="b"/>
                      <a:r>
                        <a:rPr lang="fr-CA" sz="1200" b="0" i="0" u="none" strike="noStrike" dirty="0" smtClean="0">
                          <a:solidFill>
                            <a:srgbClr val="000000"/>
                          </a:solidFill>
                          <a:effectLst/>
                          <a:latin typeface="Calibri"/>
                        </a:rPr>
                        <a:t>652</a:t>
                      </a:r>
                      <a:endParaRPr lang="fr-CA" sz="1200" b="0" i="0" u="none" strike="noStrike" dirty="0">
                        <a:solidFill>
                          <a:srgbClr val="000000"/>
                        </a:solidFill>
                        <a:effectLst/>
                        <a:latin typeface="Calibri"/>
                      </a:endParaRPr>
                    </a:p>
                  </a:txBody>
                  <a:tcPr marL="0" marR="0" marT="0" marB="0" anchor="ctr">
                    <a:solidFill>
                      <a:srgbClr val="E4F6F8"/>
                    </a:solidFill>
                  </a:tcPr>
                </a:tc>
                <a:tc>
                  <a:txBody>
                    <a:bodyPr/>
                    <a:lstStyle/>
                    <a:p>
                      <a:pPr algn="ctr" fontAlgn="b"/>
                      <a:r>
                        <a:rPr lang="fr-CA" sz="1200" b="1" i="0" u="none" strike="noStrike" dirty="0" err="1">
                          <a:solidFill>
                            <a:srgbClr val="000000"/>
                          </a:solidFill>
                          <a:effectLst/>
                          <a:latin typeface="Calibri"/>
                        </a:rPr>
                        <a:t>Pointe-de-l'Île</a:t>
                      </a:r>
                      <a:endParaRPr lang="fr-CA" sz="1200" b="1" i="0" u="none" strike="noStrike" dirty="0">
                        <a:solidFill>
                          <a:srgbClr val="000000"/>
                        </a:solidFill>
                        <a:effectLst/>
                        <a:latin typeface="Calibri"/>
                      </a:endParaRPr>
                    </a:p>
                  </a:txBody>
                  <a:tcPr marL="0" marR="0" marT="0" marB="0" anchor="ctr">
                    <a:solidFill>
                      <a:srgbClr val="E4F6F8"/>
                    </a:solidFill>
                  </a:tcPr>
                </a:tc>
                <a:tc>
                  <a:txBody>
                    <a:bodyPr/>
                    <a:lstStyle/>
                    <a:p>
                      <a:pPr algn="ctr"/>
                      <a:r>
                        <a:rPr lang="fr-CA" sz="1200" b="1" dirty="0" smtClean="0"/>
                        <a:t>PDI</a:t>
                      </a:r>
                      <a:endParaRPr lang="fr-CA" sz="1200" b="1" dirty="0"/>
                    </a:p>
                  </a:txBody>
                  <a:tcPr anchor="ctr">
                    <a:solidFill>
                      <a:srgbClr val="E4F6F8"/>
                    </a:solidFill>
                  </a:tcPr>
                </a:tc>
                <a:tc>
                  <a:txBody>
                    <a:bodyPr/>
                    <a:lstStyle/>
                    <a:p>
                      <a:pPr algn="ctr" fontAlgn="b"/>
                      <a:r>
                        <a:rPr lang="fr-CA" sz="1200" b="0" i="0" u="none" strike="noStrike" dirty="0" smtClean="0">
                          <a:solidFill>
                            <a:srgbClr val="000000"/>
                          </a:solidFill>
                          <a:effectLst/>
                          <a:latin typeface="Calibri"/>
                        </a:rPr>
                        <a:t>Rivière-des-Prairies–Anjou–Montréal-Est</a:t>
                      </a:r>
                      <a:endParaRPr lang="fr-CA" sz="1200" b="0" i="0" u="none" strike="noStrike" dirty="0">
                        <a:solidFill>
                          <a:srgbClr val="000000"/>
                        </a:solidFill>
                        <a:effectLst/>
                        <a:latin typeface="Calibri"/>
                      </a:endParaRPr>
                    </a:p>
                  </a:txBody>
                  <a:tcPr marL="0" marR="0" marT="0" marB="0" anchor="ctr">
                    <a:solidFill>
                      <a:srgbClr val="E4F6F8"/>
                    </a:solidFill>
                  </a:tcPr>
                </a:tc>
              </a:tr>
              <a:tr h="370840">
                <a:tc>
                  <a:txBody>
                    <a:bodyPr/>
                    <a:lstStyle/>
                    <a:p>
                      <a:pPr algn="ctr" fontAlgn="b"/>
                      <a:r>
                        <a:rPr lang="fr-CA" sz="1200" b="0" i="0" u="none" strike="noStrike" dirty="0" smtClean="0">
                          <a:solidFill>
                            <a:srgbClr val="000000"/>
                          </a:solidFill>
                          <a:effectLst/>
                          <a:latin typeface="Calibri"/>
                        </a:rPr>
                        <a:t>653</a:t>
                      </a:r>
                      <a:endParaRPr lang="fr-CA" sz="1200" b="0" i="0" u="none" strike="noStrike" dirty="0">
                        <a:solidFill>
                          <a:srgbClr val="000000"/>
                        </a:solidFill>
                        <a:effectLst/>
                        <a:latin typeface="Calibri"/>
                      </a:endParaRPr>
                    </a:p>
                  </a:txBody>
                  <a:tcPr marL="0" marR="0" marT="0" marB="0" anchor="ctr">
                    <a:solidFill>
                      <a:srgbClr val="E4F6F8"/>
                    </a:solidFill>
                  </a:tcPr>
                </a:tc>
                <a:tc>
                  <a:txBody>
                    <a:bodyPr/>
                    <a:lstStyle/>
                    <a:p>
                      <a:pPr algn="ctr" fontAlgn="b"/>
                      <a:r>
                        <a:rPr lang="fr-CA" sz="1200" b="1" i="0" u="none" strike="noStrike" dirty="0">
                          <a:solidFill>
                            <a:srgbClr val="000000"/>
                          </a:solidFill>
                          <a:effectLst/>
                          <a:latin typeface="Calibri"/>
                        </a:rPr>
                        <a:t>Lucille-</a:t>
                      </a:r>
                      <a:r>
                        <a:rPr lang="fr-CA" sz="1200" b="1" i="0" u="none" strike="noStrike" dirty="0" err="1">
                          <a:solidFill>
                            <a:srgbClr val="000000"/>
                          </a:solidFill>
                          <a:effectLst/>
                          <a:latin typeface="Calibri"/>
                        </a:rPr>
                        <a:t>Teasdale</a:t>
                      </a:r>
                      <a:endParaRPr lang="fr-CA" sz="1200" b="1" i="0" u="none" strike="noStrike" dirty="0">
                        <a:solidFill>
                          <a:srgbClr val="000000"/>
                        </a:solidFill>
                        <a:effectLst/>
                        <a:latin typeface="Calibri"/>
                      </a:endParaRPr>
                    </a:p>
                  </a:txBody>
                  <a:tcPr marL="0" marR="0" marT="0" marB="0" anchor="ctr">
                    <a:solidFill>
                      <a:srgbClr val="E4F6F8"/>
                    </a:solidFill>
                  </a:tcPr>
                </a:tc>
                <a:tc>
                  <a:txBody>
                    <a:bodyPr/>
                    <a:lstStyle/>
                    <a:p>
                      <a:pPr algn="ctr"/>
                      <a:r>
                        <a:rPr lang="fr-CA" sz="1200" b="1" dirty="0" smtClean="0"/>
                        <a:t>LT</a:t>
                      </a:r>
                      <a:endParaRPr lang="fr-CA" sz="1200" b="1" dirty="0"/>
                    </a:p>
                  </a:txBody>
                  <a:tcPr anchor="ctr">
                    <a:solidFill>
                      <a:srgbClr val="E4F6F8"/>
                    </a:solidFill>
                  </a:tcPr>
                </a:tc>
                <a:tc>
                  <a:txBody>
                    <a:bodyPr/>
                    <a:lstStyle/>
                    <a:p>
                      <a:pPr algn="ctr" fontAlgn="b"/>
                      <a:r>
                        <a:rPr lang="fr-CA" sz="1200" b="0" i="0" u="none" strike="noStrike" dirty="0" smtClean="0">
                          <a:solidFill>
                            <a:srgbClr val="000000"/>
                          </a:solidFill>
                          <a:effectLst/>
                          <a:latin typeface="Calibri"/>
                        </a:rPr>
                        <a:t>Hochelaga–Mercier-Ouest–Rosemont</a:t>
                      </a:r>
                      <a:endParaRPr lang="fr-CA" sz="1200" b="0" i="0" u="none" strike="noStrike" dirty="0">
                        <a:solidFill>
                          <a:srgbClr val="000000"/>
                        </a:solidFill>
                        <a:effectLst/>
                        <a:latin typeface="Calibri"/>
                      </a:endParaRPr>
                    </a:p>
                  </a:txBody>
                  <a:tcPr marL="0" marR="0" marT="0" marB="0" anchor="ctr">
                    <a:solidFill>
                      <a:srgbClr val="E4F6F8"/>
                    </a:solidFill>
                  </a:tcPr>
                </a:tc>
              </a:tr>
            </a:tbl>
          </a:graphicData>
        </a:graphic>
      </p:graphicFrame>
    </p:spTree>
    <p:extLst>
      <p:ext uri="{BB962C8B-B14F-4D97-AF65-F5344CB8AC3E}">
        <p14:creationId xmlns:p14="http://schemas.microsoft.com/office/powerpoint/2010/main" val="32100960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Perception état de santé</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40</a:t>
            </a:fld>
            <a:endParaRPr lang="fr-BE"/>
          </a:p>
        </p:txBody>
      </p:sp>
      <p:sp>
        <p:nvSpPr>
          <p:cNvPr id="11"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Pour </a:t>
            </a:r>
            <a:r>
              <a:rPr lang="fr-CA" sz="1600" dirty="0"/>
              <a:t>l’ensemble du CIUSSS comme pour s</a:t>
            </a:r>
            <a:r>
              <a:rPr lang="fr-CA" sz="1600" dirty="0" smtClean="0"/>
              <a:t>es deux RLS, les proportions sont similaires à </a:t>
            </a:r>
            <a:r>
              <a:rPr lang="fr-CA" sz="1600" dirty="0"/>
              <a:t>celle de </a:t>
            </a:r>
            <a:r>
              <a:rPr lang="fr-CA" sz="1600" dirty="0" smtClean="0"/>
              <a:t>Montréal. </a:t>
            </a:r>
            <a:endParaRPr lang="fr-CA" sz="1600" dirty="0"/>
          </a:p>
        </p:txBody>
      </p:sp>
      <p:graphicFrame>
        <p:nvGraphicFramePr>
          <p:cNvPr id="10" name="Graphique 9"/>
          <p:cNvGraphicFramePr>
            <a:graphicFrameLocks/>
          </p:cNvGraphicFramePr>
          <p:nvPr>
            <p:extLst>
              <p:ext uri="{D42A27DB-BD31-4B8C-83A1-F6EECF244321}">
                <p14:modId xmlns:p14="http://schemas.microsoft.com/office/powerpoint/2010/main" val="3104486139"/>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Connecteur droit 11"/>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0" y="728655"/>
            <a:ext cx="9144000" cy="369332"/>
          </a:xfrm>
          <a:prstGeom prst="rect">
            <a:avLst/>
          </a:prstGeom>
          <a:noFill/>
        </p:spPr>
        <p:txBody>
          <a:bodyPr wrap="square" rtlCol="0">
            <a:spAutoFit/>
          </a:bodyPr>
          <a:lstStyle/>
          <a:p>
            <a:pPr algn="ctr"/>
            <a:r>
              <a:rPr lang="fr-CA" dirty="0"/>
              <a:t>Proportion (%) </a:t>
            </a:r>
            <a:r>
              <a:rPr lang="fr-CA" dirty="0" smtClean="0"/>
              <a:t>de la population ne se percevant pas en bonne santé, 15 ans et + (2014-2015)</a:t>
            </a:r>
            <a:endParaRPr lang="fr-CA" dirty="0"/>
          </a:p>
        </p:txBody>
      </p:sp>
    </p:spTree>
    <p:extLst>
      <p:ext uri="{BB962C8B-B14F-4D97-AF65-F5344CB8AC3E}">
        <p14:creationId xmlns:p14="http://schemas.microsoft.com/office/powerpoint/2010/main" val="37764532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Maladies chroniques</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41</a:t>
            </a:fld>
            <a:endParaRPr lang="fr-BE"/>
          </a:p>
        </p:txBody>
      </p:sp>
      <p:sp>
        <p:nvSpPr>
          <p:cNvPr id="8" name="Espace réservé du contenu 2"/>
          <p:cNvSpPr txBox="1">
            <a:spLocks/>
          </p:cNvSpPr>
          <p:nvPr/>
        </p:nvSpPr>
        <p:spPr>
          <a:xfrm>
            <a:off x="971541" y="5589276"/>
            <a:ext cx="7596000" cy="900115"/>
          </a:xfrm>
          <a:prstGeom prst="rect">
            <a:avLst/>
          </a:prstGeom>
          <a:solidFill>
            <a:srgbClr val="E4F6F8"/>
          </a:solidFill>
          <a:ln>
            <a:solidFill>
              <a:srgbClr val="E4F6F8"/>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spcBef>
                <a:spcPts val="360"/>
              </a:spcBef>
            </a:pPr>
            <a:r>
              <a:rPr lang="fr-CA" sz="1500" dirty="0"/>
              <a:t>Dans le RLS CAV, comme à Montréal, environ 1 personne sur 3 est atteinte d’au moins une maladie chronique</a:t>
            </a:r>
            <a:r>
              <a:rPr lang="fr-CA" sz="1500" dirty="0" smtClean="0"/>
              <a:t>.</a:t>
            </a:r>
          </a:p>
          <a:p>
            <a:pPr marL="180000" indent="-180000">
              <a:spcBef>
                <a:spcPts val="360"/>
              </a:spcBef>
            </a:pPr>
            <a:r>
              <a:rPr lang="fr-CA" sz="1500" dirty="0" smtClean="0"/>
              <a:t>Les valeurs </a:t>
            </a:r>
            <a:r>
              <a:rPr lang="fr-CA" sz="1500" dirty="0"/>
              <a:t>pour le CIUSSS globalement et le RLS MON </a:t>
            </a:r>
            <a:r>
              <a:rPr lang="fr-CA" sz="1500" dirty="0" smtClean="0"/>
              <a:t>sont </a:t>
            </a:r>
            <a:r>
              <a:rPr lang="fr-CA" sz="1500" dirty="0"/>
              <a:t>plus </a:t>
            </a:r>
            <a:r>
              <a:rPr lang="fr-CA" sz="1500" dirty="0" smtClean="0"/>
              <a:t>faibles </a:t>
            </a:r>
            <a:r>
              <a:rPr lang="fr-CA" sz="1500" dirty="0"/>
              <a:t>que celle </a:t>
            </a:r>
            <a:r>
              <a:rPr lang="fr-CA" sz="1500" dirty="0" smtClean="0"/>
              <a:t>de la région.</a:t>
            </a:r>
          </a:p>
        </p:txBody>
      </p:sp>
      <p:graphicFrame>
        <p:nvGraphicFramePr>
          <p:cNvPr id="9" name="Graphique 8"/>
          <p:cNvGraphicFramePr>
            <a:graphicFrameLocks/>
          </p:cNvGraphicFramePr>
          <p:nvPr>
            <p:extLst>
              <p:ext uri="{D42A27DB-BD31-4B8C-83A1-F6EECF244321}">
                <p14:modId xmlns:p14="http://schemas.microsoft.com/office/powerpoint/2010/main" val="2165437769"/>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0" y="728655"/>
            <a:ext cx="9144000" cy="369332"/>
          </a:xfrm>
          <a:prstGeom prst="rect">
            <a:avLst/>
          </a:prstGeom>
          <a:noFill/>
        </p:spPr>
        <p:txBody>
          <a:bodyPr wrap="square" rtlCol="0">
            <a:spAutoFit/>
          </a:bodyPr>
          <a:lstStyle/>
          <a:p>
            <a:pPr algn="ctr"/>
            <a:r>
              <a:rPr lang="fr-CA" dirty="0"/>
              <a:t>Proportion (%) </a:t>
            </a:r>
            <a:r>
              <a:rPr lang="fr-CA" dirty="0" smtClean="0"/>
              <a:t>de la population ayant au moins une maladie chronique, 15 ans et + (2012)</a:t>
            </a:r>
            <a:endParaRPr lang="fr-CA" dirty="0"/>
          </a:p>
        </p:txBody>
      </p:sp>
    </p:spTree>
    <p:extLst>
      <p:ext uri="{BB962C8B-B14F-4D97-AF65-F5344CB8AC3E}">
        <p14:creationId xmlns:p14="http://schemas.microsoft.com/office/powerpoint/2010/main" val="35370289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Maladies chroniques chez les 65 ans et +</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42</a:t>
            </a:fld>
            <a:endParaRPr lang="fr-BE"/>
          </a:p>
        </p:txBody>
      </p:sp>
      <p:sp>
        <p:nvSpPr>
          <p:cNvPr id="31" name="ZoneTexte 30"/>
          <p:cNvSpPr txBox="1"/>
          <p:nvPr/>
        </p:nvSpPr>
        <p:spPr>
          <a:xfrm>
            <a:off x="0" y="728655"/>
            <a:ext cx="9144000" cy="369332"/>
          </a:xfrm>
          <a:prstGeom prst="rect">
            <a:avLst/>
          </a:prstGeom>
          <a:noFill/>
        </p:spPr>
        <p:txBody>
          <a:bodyPr wrap="square" rtlCol="0">
            <a:spAutoFit/>
          </a:bodyPr>
          <a:lstStyle/>
          <a:p>
            <a:pPr algn="ctr"/>
            <a:r>
              <a:rPr lang="fr-CA" dirty="0"/>
              <a:t>Proportion (%) </a:t>
            </a:r>
            <a:r>
              <a:rPr lang="fr-CA" dirty="0" smtClean="0"/>
              <a:t>de la population ayant au moins une maladie chronique, 65 ans et + (2012)</a:t>
            </a:r>
            <a:endParaRPr lang="fr-CA" dirty="0"/>
          </a:p>
        </p:txBody>
      </p:sp>
      <p:graphicFrame>
        <p:nvGraphicFramePr>
          <p:cNvPr id="8" name="Graphique 7"/>
          <p:cNvGraphicFramePr>
            <a:graphicFrameLocks/>
          </p:cNvGraphicFramePr>
          <p:nvPr>
            <p:extLst>
              <p:ext uri="{D42A27DB-BD31-4B8C-83A1-F6EECF244321}">
                <p14:modId xmlns:p14="http://schemas.microsoft.com/office/powerpoint/2010/main" val="2627161058"/>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Connecteur droit 8"/>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500" dirty="0" smtClean="0"/>
              <a:t>À Montréal, chez les 65 ans et plus, environ 2 personnes sur 3 souffrent d’au moins une maladie chronique.</a:t>
            </a:r>
          </a:p>
          <a:p>
            <a:pPr>
              <a:spcBef>
                <a:spcPts val="400"/>
              </a:spcBef>
            </a:pPr>
            <a:r>
              <a:rPr lang="fr-CA" sz="1500" dirty="0" smtClean="0"/>
              <a:t>La valeur pour le CIUSSS et ses sous-territoires est comparable à celle de Montréal.</a:t>
            </a:r>
          </a:p>
        </p:txBody>
      </p:sp>
    </p:spTree>
    <p:extLst>
      <p:ext uri="{BB962C8B-B14F-4D97-AF65-F5344CB8AC3E}">
        <p14:creationId xmlns:p14="http://schemas.microsoft.com/office/powerpoint/2010/main" val="24441491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Mortalité infantile</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43</a:t>
            </a:fld>
            <a:endParaRPr lang="fr-BE"/>
          </a:p>
        </p:txBody>
      </p:sp>
      <p:sp>
        <p:nvSpPr>
          <p:cNvPr id="11"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Pour </a:t>
            </a:r>
            <a:r>
              <a:rPr lang="fr-CA" sz="1600" dirty="0"/>
              <a:t>l’ensemble du CIUSSS comme pour </a:t>
            </a:r>
            <a:r>
              <a:rPr lang="fr-CA" sz="1600" dirty="0" smtClean="0"/>
              <a:t>ses sous-territoires, le taux de mortalité infantile est similaire à celui </a:t>
            </a:r>
            <a:r>
              <a:rPr lang="fr-CA" sz="1600" dirty="0"/>
              <a:t>de </a:t>
            </a:r>
            <a:r>
              <a:rPr lang="fr-CA" sz="1600" dirty="0" smtClean="0"/>
              <a:t>Montréal. </a:t>
            </a:r>
            <a:endParaRPr lang="fr-CA" sz="1600" dirty="0"/>
          </a:p>
        </p:txBody>
      </p:sp>
      <p:graphicFrame>
        <p:nvGraphicFramePr>
          <p:cNvPr id="10" name="Graphique 9"/>
          <p:cNvGraphicFramePr>
            <a:graphicFrameLocks/>
          </p:cNvGraphicFramePr>
          <p:nvPr>
            <p:extLst>
              <p:ext uri="{D42A27DB-BD31-4B8C-83A1-F6EECF244321}">
                <p14:modId xmlns:p14="http://schemas.microsoft.com/office/powerpoint/2010/main" val="2601118953"/>
              </p:ext>
            </p:extLst>
          </p:nvPr>
        </p:nvGraphicFramePr>
        <p:xfrm>
          <a:off x="106200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Connecteur droit 11"/>
          <p:cNvCxnSpPr/>
          <p:nvPr/>
        </p:nvCxnSpPr>
        <p:spPr>
          <a:xfrm flipV="1">
            <a:off x="4827645"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0" y="728655"/>
            <a:ext cx="9144000" cy="369332"/>
          </a:xfrm>
          <a:prstGeom prst="rect">
            <a:avLst/>
          </a:prstGeom>
          <a:noFill/>
        </p:spPr>
        <p:txBody>
          <a:bodyPr wrap="square" rtlCol="0">
            <a:spAutoFit/>
          </a:bodyPr>
          <a:lstStyle/>
          <a:p>
            <a:pPr algn="ctr"/>
            <a:r>
              <a:rPr lang="fr-CA" dirty="0" smtClean="0"/>
              <a:t>Taux de mortalité infantile (2010-2014)</a:t>
            </a:r>
            <a:endParaRPr lang="fr-CA" dirty="0"/>
          </a:p>
        </p:txBody>
      </p:sp>
    </p:spTree>
    <p:extLst>
      <p:ext uri="{BB962C8B-B14F-4D97-AF65-F5344CB8AC3E}">
        <p14:creationId xmlns:p14="http://schemas.microsoft.com/office/powerpoint/2010/main" val="38265646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Mortalité</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44</a:t>
            </a:fld>
            <a:endParaRPr lang="fr-BE"/>
          </a:p>
        </p:txBody>
      </p:sp>
      <p:sp>
        <p:nvSpPr>
          <p:cNvPr id="11"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L’ensemble </a:t>
            </a:r>
            <a:r>
              <a:rPr lang="fr-CA" sz="1600" dirty="0"/>
              <a:t>du CIUSSS ainsi que ses RLS affichent </a:t>
            </a:r>
            <a:r>
              <a:rPr lang="fr-CA" sz="1600" dirty="0" smtClean="0"/>
              <a:t>un taux de mortalité générale plus faible </a:t>
            </a:r>
            <a:r>
              <a:rPr lang="fr-CA" sz="1600" dirty="0"/>
              <a:t>que </a:t>
            </a:r>
            <a:r>
              <a:rPr lang="fr-CA" sz="1600" dirty="0" smtClean="0"/>
              <a:t>celui </a:t>
            </a:r>
            <a:r>
              <a:rPr lang="fr-CA" sz="1600" dirty="0"/>
              <a:t>de Montréal</a:t>
            </a:r>
            <a:r>
              <a:rPr lang="fr-CA" sz="1600" dirty="0" smtClean="0"/>
              <a:t>.</a:t>
            </a:r>
            <a:endParaRPr lang="fr-CA" sz="1600" dirty="0">
              <a:latin typeface="Trebuchet MS" panose="020B0603020202020204" pitchFamily="34" charset="0"/>
            </a:endParaRPr>
          </a:p>
        </p:txBody>
      </p:sp>
      <p:sp>
        <p:nvSpPr>
          <p:cNvPr id="10" name="ZoneTexte 9"/>
          <p:cNvSpPr txBox="1"/>
          <p:nvPr/>
        </p:nvSpPr>
        <p:spPr>
          <a:xfrm>
            <a:off x="0" y="728655"/>
            <a:ext cx="9144000" cy="369332"/>
          </a:xfrm>
          <a:prstGeom prst="rect">
            <a:avLst/>
          </a:prstGeom>
          <a:noFill/>
        </p:spPr>
        <p:txBody>
          <a:bodyPr wrap="square" rtlCol="0">
            <a:spAutoFit/>
          </a:bodyPr>
          <a:lstStyle/>
          <a:p>
            <a:pPr algn="ctr"/>
            <a:r>
              <a:rPr lang="fr-CA" dirty="0" smtClean="0"/>
              <a:t>Taux de mortalité générale </a:t>
            </a:r>
            <a:r>
              <a:rPr lang="fr-CA" dirty="0"/>
              <a:t>(2011-2015)</a:t>
            </a:r>
          </a:p>
        </p:txBody>
      </p:sp>
      <p:graphicFrame>
        <p:nvGraphicFramePr>
          <p:cNvPr id="12" name="Graphique 11"/>
          <p:cNvGraphicFramePr>
            <a:graphicFrameLocks/>
          </p:cNvGraphicFramePr>
          <p:nvPr>
            <p:extLst>
              <p:ext uri="{D42A27DB-BD31-4B8C-83A1-F6EECF244321}">
                <p14:modId xmlns:p14="http://schemas.microsoft.com/office/powerpoint/2010/main" val="2861084104"/>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Connecteur droit 12"/>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1877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Mortalité</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45</a:t>
            </a:fld>
            <a:endParaRPr lang="fr-BE"/>
          </a:p>
        </p:txBody>
      </p: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L’ensemble </a:t>
            </a:r>
            <a:r>
              <a:rPr lang="fr-CA" sz="1600" dirty="0"/>
              <a:t>du CIUSSS ainsi que ses RLS affichent </a:t>
            </a:r>
            <a:r>
              <a:rPr lang="fr-CA" sz="1600" dirty="0" smtClean="0"/>
              <a:t>un taux de mortalité évitable plus faible </a:t>
            </a:r>
            <a:r>
              <a:rPr lang="fr-CA" sz="1600" dirty="0"/>
              <a:t>que </a:t>
            </a:r>
            <a:r>
              <a:rPr lang="fr-CA" sz="1600" dirty="0" smtClean="0"/>
              <a:t>celui </a:t>
            </a:r>
            <a:r>
              <a:rPr lang="fr-CA" sz="1600" dirty="0"/>
              <a:t>de Montréal</a:t>
            </a:r>
            <a:r>
              <a:rPr lang="fr-CA" sz="1600" dirty="0" smtClean="0"/>
              <a:t>.</a:t>
            </a:r>
          </a:p>
          <a:p>
            <a:pPr>
              <a:spcBef>
                <a:spcPts val="400"/>
              </a:spcBef>
            </a:pPr>
            <a:r>
              <a:rPr lang="fr-CA" sz="1600" dirty="0" smtClean="0"/>
              <a:t>Le RLS CAV affiche le taux le plus faible à l’échelle locale.</a:t>
            </a:r>
            <a:endParaRPr lang="fr-CA" sz="1600" dirty="0"/>
          </a:p>
        </p:txBody>
      </p:sp>
      <p:sp>
        <p:nvSpPr>
          <p:cNvPr id="9" name="ZoneTexte 8"/>
          <p:cNvSpPr txBox="1"/>
          <p:nvPr/>
        </p:nvSpPr>
        <p:spPr>
          <a:xfrm>
            <a:off x="0" y="728655"/>
            <a:ext cx="9144000" cy="369332"/>
          </a:xfrm>
          <a:prstGeom prst="rect">
            <a:avLst/>
          </a:prstGeom>
          <a:noFill/>
        </p:spPr>
        <p:txBody>
          <a:bodyPr wrap="square" rtlCol="0">
            <a:spAutoFit/>
          </a:bodyPr>
          <a:lstStyle/>
          <a:p>
            <a:pPr algn="ctr"/>
            <a:r>
              <a:rPr lang="fr-CA" dirty="0" smtClean="0"/>
              <a:t>Taux de mortalité évitable </a:t>
            </a:r>
            <a:r>
              <a:rPr lang="fr-CA" dirty="0"/>
              <a:t>(2011-2015)</a:t>
            </a:r>
          </a:p>
        </p:txBody>
      </p:sp>
      <p:graphicFrame>
        <p:nvGraphicFramePr>
          <p:cNvPr id="10" name="Graphique 9"/>
          <p:cNvGraphicFramePr>
            <a:graphicFrameLocks/>
          </p:cNvGraphicFramePr>
          <p:nvPr>
            <p:extLst>
              <p:ext uri="{D42A27DB-BD31-4B8C-83A1-F6EECF244321}">
                <p14:modId xmlns:p14="http://schemas.microsoft.com/office/powerpoint/2010/main" val="3048980658"/>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Connecteur droit 10"/>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3078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Hypertension</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46</a:t>
            </a:fld>
            <a:endParaRPr lang="fr-BE"/>
          </a:p>
        </p:txBody>
      </p: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L’ensemble </a:t>
            </a:r>
            <a:r>
              <a:rPr lang="fr-CA" sz="1600" dirty="0"/>
              <a:t>du CIUSSS ainsi que ses RLS affichent une prévalence plus </a:t>
            </a:r>
            <a:r>
              <a:rPr lang="fr-CA" sz="1600" dirty="0" smtClean="0"/>
              <a:t>faible </a:t>
            </a:r>
            <a:r>
              <a:rPr lang="fr-CA" sz="1600" dirty="0"/>
              <a:t>que </a:t>
            </a:r>
            <a:r>
              <a:rPr lang="fr-CA" sz="1600" dirty="0" smtClean="0"/>
              <a:t>celle </a:t>
            </a:r>
            <a:r>
              <a:rPr lang="fr-CA" sz="1600" dirty="0"/>
              <a:t>de Montréal</a:t>
            </a:r>
            <a:r>
              <a:rPr lang="fr-CA" sz="1600" dirty="0" smtClean="0"/>
              <a:t>.</a:t>
            </a:r>
          </a:p>
          <a:p>
            <a:pPr>
              <a:spcBef>
                <a:spcPts val="400"/>
              </a:spcBef>
            </a:pPr>
            <a:r>
              <a:rPr lang="fr-CA" sz="1500" dirty="0" smtClean="0"/>
              <a:t>Le RLS MON affiche d’ailleurs la prévalence la plus faible à Montréal.</a:t>
            </a:r>
            <a:endParaRPr lang="fr-CA" sz="1500" dirty="0"/>
          </a:p>
        </p:txBody>
      </p:sp>
      <p:sp>
        <p:nvSpPr>
          <p:cNvPr id="12" name="ZoneTexte 11"/>
          <p:cNvSpPr txBox="1"/>
          <p:nvPr/>
        </p:nvSpPr>
        <p:spPr>
          <a:xfrm>
            <a:off x="0" y="728655"/>
            <a:ext cx="9144000" cy="369332"/>
          </a:xfrm>
          <a:prstGeom prst="rect">
            <a:avLst/>
          </a:prstGeom>
          <a:noFill/>
        </p:spPr>
        <p:txBody>
          <a:bodyPr wrap="square" rtlCol="0">
            <a:spAutoFit/>
          </a:bodyPr>
          <a:lstStyle/>
          <a:p>
            <a:pPr algn="ctr"/>
            <a:r>
              <a:rPr lang="fr-CA" dirty="0"/>
              <a:t>Prévalence </a:t>
            </a:r>
            <a:r>
              <a:rPr lang="fr-CA" dirty="0" smtClean="0"/>
              <a:t>de </a:t>
            </a:r>
            <a:r>
              <a:rPr lang="fr-CA" dirty="0"/>
              <a:t>l'hypertension </a:t>
            </a:r>
            <a:r>
              <a:rPr lang="fr-CA" dirty="0" smtClean="0"/>
              <a:t>artérielle, 20 </a:t>
            </a:r>
            <a:r>
              <a:rPr lang="fr-CA" dirty="0"/>
              <a:t>ans et </a:t>
            </a:r>
            <a:r>
              <a:rPr lang="fr-CA" dirty="0" smtClean="0"/>
              <a:t>+ (2015-2016)</a:t>
            </a:r>
            <a:endParaRPr lang="fr-CA" dirty="0"/>
          </a:p>
        </p:txBody>
      </p:sp>
      <p:graphicFrame>
        <p:nvGraphicFramePr>
          <p:cNvPr id="11" name="Graphique 10"/>
          <p:cNvGraphicFramePr>
            <a:graphicFrameLocks/>
          </p:cNvGraphicFramePr>
          <p:nvPr>
            <p:extLst>
              <p:ext uri="{D42A27DB-BD31-4B8C-83A1-F6EECF244321}">
                <p14:modId xmlns:p14="http://schemas.microsoft.com/office/powerpoint/2010/main" val="660550187"/>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Connecteur droit 12"/>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7919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Asthme</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47</a:t>
            </a:fld>
            <a:endParaRPr lang="fr-BE"/>
          </a:p>
        </p:txBody>
      </p: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Pour </a:t>
            </a:r>
            <a:r>
              <a:rPr lang="fr-CA" sz="1600" dirty="0"/>
              <a:t>l’ensemble du CIUSSS comme pour le RLS </a:t>
            </a:r>
            <a:r>
              <a:rPr lang="fr-CA" sz="1600" dirty="0" smtClean="0"/>
              <a:t>MON, </a:t>
            </a:r>
            <a:r>
              <a:rPr lang="fr-CA" sz="1600" dirty="0"/>
              <a:t>la </a:t>
            </a:r>
            <a:r>
              <a:rPr lang="fr-CA" sz="1600" dirty="0" smtClean="0"/>
              <a:t>prévalence de l’asthme est inférieure </a:t>
            </a:r>
            <a:r>
              <a:rPr lang="fr-CA" sz="1600" dirty="0"/>
              <a:t>à celle de la </a:t>
            </a:r>
            <a:r>
              <a:rPr lang="fr-CA" sz="1600" dirty="0" smtClean="0"/>
              <a:t>région. </a:t>
            </a:r>
            <a:endParaRPr lang="fr-CA" sz="1600" dirty="0"/>
          </a:p>
          <a:p>
            <a:pPr>
              <a:spcBef>
                <a:spcPts val="400"/>
              </a:spcBef>
            </a:pPr>
            <a:r>
              <a:rPr lang="fr-CA" sz="1600" dirty="0"/>
              <a:t>Le RLS CAV se distingue toutefois avec une proportion plus </a:t>
            </a:r>
            <a:r>
              <a:rPr lang="fr-CA" sz="1600" dirty="0" smtClean="0"/>
              <a:t>élevée.</a:t>
            </a:r>
            <a:endParaRPr lang="fr-CA" sz="1600" dirty="0"/>
          </a:p>
        </p:txBody>
      </p:sp>
      <p:graphicFrame>
        <p:nvGraphicFramePr>
          <p:cNvPr id="11" name="Graphique 10"/>
          <p:cNvGraphicFramePr>
            <a:graphicFrameLocks/>
          </p:cNvGraphicFramePr>
          <p:nvPr>
            <p:extLst>
              <p:ext uri="{D42A27DB-BD31-4B8C-83A1-F6EECF244321}">
                <p14:modId xmlns:p14="http://schemas.microsoft.com/office/powerpoint/2010/main" val="616529497"/>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Connecteur droit 11"/>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0" y="728655"/>
            <a:ext cx="9144000" cy="369332"/>
          </a:xfrm>
          <a:prstGeom prst="rect">
            <a:avLst/>
          </a:prstGeom>
          <a:noFill/>
        </p:spPr>
        <p:txBody>
          <a:bodyPr wrap="square" rtlCol="0">
            <a:spAutoFit/>
          </a:bodyPr>
          <a:lstStyle/>
          <a:p>
            <a:pPr algn="ctr"/>
            <a:r>
              <a:rPr lang="fr-CA" dirty="0"/>
              <a:t>Prévalence </a:t>
            </a:r>
            <a:r>
              <a:rPr lang="fr-CA" dirty="0" smtClean="0"/>
              <a:t>de l’asthme, 20 </a:t>
            </a:r>
            <a:r>
              <a:rPr lang="fr-CA" dirty="0"/>
              <a:t>ans et </a:t>
            </a:r>
            <a:r>
              <a:rPr lang="fr-CA" dirty="0" smtClean="0"/>
              <a:t>+ (2015-2016)</a:t>
            </a:r>
            <a:endParaRPr lang="fr-CA" dirty="0"/>
          </a:p>
        </p:txBody>
      </p:sp>
    </p:spTree>
    <p:extLst>
      <p:ext uri="{BB962C8B-B14F-4D97-AF65-F5344CB8AC3E}">
        <p14:creationId xmlns:p14="http://schemas.microsoft.com/office/powerpoint/2010/main" val="18547306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Maladies cardiaques</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48</a:t>
            </a:fld>
            <a:endParaRPr lang="fr-BE"/>
          </a:p>
        </p:txBody>
      </p:sp>
      <p:graphicFrame>
        <p:nvGraphicFramePr>
          <p:cNvPr id="6" name="Graphique 5"/>
          <p:cNvGraphicFramePr>
            <a:graphicFrameLocks/>
          </p:cNvGraphicFramePr>
          <p:nvPr>
            <p:extLst>
              <p:ext uri="{D42A27DB-BD31-4B8C-83A1-F6EECF244321}">
                <p14:modId xmlns:p14="http://schemas.microsoft.com/office/powerpoint/2010/main" val="56509261"/>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Connecteur droit 6"/>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L’ensemble </a:t>
            </a:r>
            <a:r>
              <a:rPr lang="fr-CA" sz="1600" dirty="0"/>
              <a:t>du CIUSSS ainsi que ses RLS affichent </a:t>
            </a:r>
            <a:r>
              <a:rPr lang="fr-CA" sz="1600" dirty="0" smtClean="0"/>
              <a:t>des prévalences plus faibles </a:t>
            </a:r>
            <a:r>
              <a:rPr lang="fr-CA" sz="1600" dirty="0"/>
              <a:t>que </a:t>
            </a:r>
            <a:r>
              <a:rPr lang="fr-CA" sz="1600" dirty="0" smtClean="0"/>
              <a:t>celle </a:t>
            </a:r>
            <a:r>
              <a:rPr lang="fr-CA" sz="1600" dirty="0"/>
              <a:t>de Montréal</a:t>
            </a:r>
            <a:r>
              <a:rPr lang="fr-CA" sz="1600" dirty="0" smtClean="0"/>
              <a:t>.</a:t>
            </a:r>
          </a:p>
          <a:p>
            <a:pPr>
              <a:spcBef>
                <a:spcPts val="400"/>
              </a:spcBef>
            </a:pPr>
            <a:r>
              <a:rPr lang="fr-CA" sz="1600" dirty="0" smtClean="0"/>
              <a:t>C’est dans le RLS MON que la prévalence est la plus faible parmi les RLS.</a:t>
            </a:r>
            <a:endParaRPr lang="fr-CA" sz="1600" dirty="0"/>
          </a:p>
        </p:txBody>
      </p:sp>
      <p:sp>
        <p:nvSpPr>
          <p:cNvPr id="10" name="ZoneTexte 9"/>
          <p:cNvSpPr txBox="1"/>
          <p:nvPr/>
        </p:nvSpPr>
        <p:spPr>
          <a:xfrm>
            <a:off x="0" y="728655"/>
            <a:ext cx="9144000" cy="369332"/>
          </a:xfrm>
          <a:prstGeom prst="rect">
            <a:avLst/>
          </a:prstGeom>
          <a:noFill/>
        </p:spPr>
        <p:txBody>
          <a:bodyPr wrap="square" rtlCol="0">
            <a:spAutoFit/>
          </a:bodyPr>
          <a:lstStyle/>
          <a:p>
            <a:pPr algn="ctr"/>
            <a:r>
              <a:rPr lang="fr-CA" dirty="0"/>
              <a:t>Prévalence </a:t>
            </a:r>
            <a:r>
              <a:rPr lang="fr-CA" dirty="0" smtClean="0"/>
              <a:t>des cardiopathies ischémiques, 20 ans et + (2015-2016)</a:t>
            </a:r>
            <a:endParaRPr lang="fr-CA" dirty="0"/>
          </a:p>
        </p:txBody>
      </p:sp>
    </p:spTree>
    <p:extLst>
      <p:ext uri="{BB962C8B-B14F-4D97-AF65-F5344CB8AC3E}">
        <p14:creationId xmlns:p14="http://schemas.microsoft.com/office/powerpoint/2010/main" val="26136420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Diabète</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49</a:t>
            </a:fld>
            <a:endParaRPr lang="fr-BE"/>
          </a:p>
        </p:txBody>
      </p: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L’ensemble </a:t>
            </a:r>
            <a:r>
              <a:rPr lang="fr-CA" sz="1600" dirty="0"/>
              <a:t>du CIUSSS ainsi que ses RLS affichent </a:t>
            </a:r>
            <a:r>
              <a:rPr lang="fr-CA" sz="1600" dirty="0" smtClean="0"/>
              <a:t>des prévalences plus faibles </a:t>
            </a:r>
            <a:r>
              <a:rPr lang="fr-CA" sz="1600" dirty="0"/>
              <a:t>que </a:t>
            </a:r>
            <a:r>
              <a:rPr lang="fr-CA" sz="1600" dirty="0" smtClean="0"/>
              <a:t>celle </a:t>
            </a:r>
            <a:r>
              <a:rPr lang="fr-CA" sz="1600" dirty="0"/>
              <a:t>de Montréal</a:t>
            </a:r>
            <a:r>
              <a:rPr lang="fr-CA" sz="1600" dirty="0" smtClean="0"/>
              <a:t>.</a:t>
            </a:r>
            <a:endParaRPr lang="fr-CA" sz="1600" dirty="0">
              <a:latin typeface="Trebuchet MS" panose="020B0603020202020204" pitchFamily="34" charset="0"/>
            </a:endParaRPr>
          </a:p>
        </p:txBody>
      </p:sp>
      <p:graphicFrame>
        <p:nvGraphicFramePr>
          <p:cNvPr id="9" name="Graphique 8"/>
          <p:cNvGraphicFramePr>
            <a:graphicFrameLocks/>
          </p:cNvGraphicFramePr>
          <p:nvPr>
            <p:extLst>
              <p:ext uri="{D42A27DB-BD31-4B8C-83A1-F6EECF244321}">
                <p14:modId xmlns:p14="http://schemas.microsoft.com/office/powerpoint/2010/main" val="1441221647"/>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0" y="728655"/>
            <a:ext cx="9144000" cy="369332"/>
          </a:xfrm>
          <a:prstGeom prst="rect">
            <a:avLst/>
          </a:prstGeom>
          <a:noFill/>
        </p:spPr>
        <p:txBody>
          <a:bodyPr wrap="square" rtlCol="0">
            <a:spAutoFit/>
          </a:bodyPr>
          <a:lstStyle/>
          <a:p>
            <a:pPr algn="ctr"/>
            <a:r>
              <a:rPr lang="fr-CA" dirty="0"/>
              <a:t>Prévalence </a:t>
            </a:r>
            <a:r>
              <a:rPr lang="fr-CA" dirty="0" smtClean="0"/>
              <a:t>du diabète, 20 </a:t>
            </a:r>
            <a:r>
              <a:rPr lang="fr-CA" dirty="0"/>
              <a:t>ans et </a:t>
            </a:r>
            <a:r>
              <a:rPr lang="fr-CA" dirty="0" smtClean="0"/>
              <a:t>+ (2015-2016)</a:t>
            </a:r>
            <a:endParaRPr lang="fr-CA" dirty="0"/>
          </a:p>
        </p:txBody>
      </p:sp>
    </p:spTree>
    <p:extLst>
      <p:ext uri="{BB962C8B-B14F-4D97-AF65-F5344CB8AC3E}">
        <p14:creationId xmlns:p14="http://schemas.microsoft.com/office/powerpoint/2010/main" val="1518356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24"/>
            <a:ext cx="8229600" cy="4857439"/>
          </a:xfrm>
        </p:spPr>
        <p:txBody>
          <a:bodyPr>
            <a:normAutofit fontScale="47500" lnSpcReduction="20000"/>
          </a:bodyPr>
          <a:lstStyle/>
          <a:p>
            <a:pPr marL="0" indent="0">
              <a:spcBef>
                <a:spcPts val="1000"/>
              </a:spcBef>
              <a:buNone/>
            </a:pPr>
            <a:r>
              <a:rPr lang="fr-CA" sz="4000" b="1" dirty="0"/>
              <a:t>Différences entre les territoires</a:t>
            </a:r>
          </a:p>
          <a:p>
            <a:pPr marL="0" indent="0">
              <a:spcBef>
                <a:spcPts val="1000"/>
              </a:spcBef>
              <a:buNone/>
            </a:pPr>
            <a:r>
              <a:rPr lang="fr-CA" dirty="0"/>
              <a:t>Pour l’analyse des données, les territoires de CIUSSS et les RLS sont comparés au reste de la RSS de Montréal. Voici la légende pour l’interprétation des écarts:</a:t>
            </a:r>
          </a:p>
          <a:p>
            <a:pPr marL="0" indent="0">
              <a:spcBef>
                <a:spcPts val="1000"/>
              </a:spcBef>
              <a:buNone/>
            </a:pPr>
            <a:r>
              <a:rPr lang="fr-CA" b="1" dirty="0"/>
              <a:t>(-)</a:t>
            </a:r>
            <a:r>
              <a:rPr lang="fr-CA" dirty="0"/>
              <a:t> la valeur pour le territoire est significativement plus faible que celle du reste de la région</a:t>
            </a:r>
          </a:p>
          <a:p>
            <a:pPr marL="0" indent="0">
              <a:spcBef>
                <a:spcPts val="1000"/>
              </a:spcBef>
              <a:buNone/>
            </a:pPr>
            <a:r>
              <a:rPr lang="fr-CA" b="1" dirty="0" smtClean="0"/>
              <a:t>(+)</a:t>
            </a:r>
            <a:r>
              <a:rPr lang="fr-CA" dirty="0" smtClean="0"/>
              <a:t> la valeur pour le territoire est significativement plus élevée que celle du reste de la région</a:t>
            </a:r>
          </a:p>
          <a:p>
            <a:pPr marL="0" indent="0">
              <a:spcBef>
                <a:spcPts val="1000"/>
              </a:spcBef>
              <a:buNone/>
            </a:pPr>
            <a:r>
              <a:rPr lang="fr-CA" dirty="0" smtClean="0"/>
              <a:t>Les indicateurs tirés du recensement (2016) n’ont pas à être soumis à un test statistique. Les écarts observés entre les territoires peuvent être interprétés tels qu’ils se présentent.</a:t>
            </a:r>
          </a:p>
          <a:p>
            <a:pPr marL="0" indent="0">
              <a:spcBef>
                <a:spcPts val="1000"/>
              </a:spcBef>
              <a:buNone/>
            </a:pPr>
            <a:endParaRPr lang="fr-CA" sz="1400" dirty="0"/>
          </a:p>
          <a:p>
            <a:pPr marL="0" indent="0">
              <a:spcBef>
                <a:spcPts val="1000"/>
              </a:spcBef>
              <a:buNone/>
            </a:pPr>
            <a:r>
              <a:rPr lang="fr-CA" sz="4000" b="1" dirty="0"/>
              <a:t>Précision des résultats</a:t>
            </a:r>
          </a:p>
          <a:p>
            <a:pPr marL="0" indent="0">
              <a:spcBef>
                <a:spcPts val="1000"/>
              </a:spcBef>
              <a:buNone/>
            </a:pPr>
            <a:r>
              <a:rPr lang="fr-CA" dirty="0"/>
              <a:t>Certains résultats doivent être interprétés avec prudence puisqu’ils sont moins précis (CV entre 15% et 25%). Ces résultats sont identifiés par </a:t>
            </a:r>
            <a:r>
              <a:rPr lang="fr-CA" dirty="0" smtClean="0"/>
              <a:t>un </a:t>
            </a:r>
            <a:r>
              <a:rPr lang="fr-CA" dirty="0"/>
              <a:t>astérisque (</a:t>
            </a:r>
            <a:r>
              <a:rPr lang="fr-CA" b="1" dirty="0"/>
              <a:t>*</a:t>
            </a:r>
            <a:r>
              <a:rPr lang="fr-CA" dirty="0"/>
              <a:t>).</a:t>
            </a:r>
          </a:p>
          <a:p>
            <a:pPr marL="0" indent="0">
              <a:spcBef>
                <a:spcPts val="1000"/>
              </a:spcBef>
              <a:buNone/>
            </a:pPr>
            <a:endParaRPr lang="fr-CA" sz="1400" dirty="0"/>
          </a:p>
          <a:p>
            <a:pPr marL="0" indent="0">
              <a:spcBef>
                <a:spcPts val="1000"/>
              </a:spcBef>
              <a:buNone/>
            </a:pPr>
            <a:r>
              <a:rPr lang="fr-CA" sz="4000" b="1" dirty="0"/>
              <a:t>Taux et prévalences ajustés pour l’âge</a:t>
            </a:r>
          </a:p>
          <a:p>
            <a:pPr marL="0" indent="0">
              <a:spcBef>
                <a:spcPts val="1000"/>
              </a:spcBef>
              <a:buNone/>
            </a:pPr>
            <a:r>
              <a:rPr lang="fr-CA" dirty="0"/>
              <a:t>Dans certains cas, la prévalence, le taux ou la proportion est ajustée pour l’âge. Cela signifie que le résultat </a:t>
            </a:r>
            <a:r>
              <a:rPr lang="fr-CA" dirty="0" smtClean="0"/>
              <a:t>prend </a:t>
            </a:r>
            <a:r>
              <a:rPr lang="fr-CA" dirty="0"/>
              <a:t>en compte la structure d’âge de </a:t>
            </a:r>
            <a:r>
              <a:rPr lang="fr-CA"/>
              <a:t>la </a:t>
            </a:r>
            <a:r>
              <a:rPr lang="fr-CA" smtClean="0"/>
              <a:t>population. </a:t>
            </a:r>
            <a:r>
              <a:rPr lang="fr-CA" dirty="0"/>
              <a:t>Lorsque c’est le cas, la mention « ajusté » se trouve sur l’axe vertical du graphique. </a:t>
            </a:r>
          </a:p>
          <a:p>
            <a:pPr marL="0" indent="0">
              <a:buNone/>
            </a:pPr>
            <a:endParaRPr lang="fr-CA"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a:t>
            </a:fld>
            <a:endParaRPr lang="fr-BE"/>
          </a:p>
        </p:txBody>
      </p:sp>
      <p:sp>
        <p:nvSpPr>
          <p:cNvPr id="5" name="Titre 1"/>
          <p:cNvSpPr txBox="1">
            <a:spLocks/>
          </p:cNvSpPr>
          <p:nvPr/>
        </p:nvSpPr>
        <p:spPr>
          <a:xfrm>
            <a:off x="0" y="0"/>
            <a:ext cx="9144000" cy="540000"/>
          </a:xfrm>
          <a:prstGeom prst="rect">
            <a:avLst/>
          </a:prstGeom>
          <a:solidFill>
            <a:srgbClr val="7BC8AF"/>
          </a:solidFill>
          <a:ln>
            <a:solidFill>
              <a:srgbClr val="7BC8AF"/>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2800" smtClean="0">
                <a:solidFill>
                  <a:schemeClr val="bg1"/>
                </a:solidFill>
                <a:latin typeface="Trebuchet MS" panose="020B0603020202020204" pitchFamily="34" charset="0"/>
              </a:rPr>
              <a:t>Comment interpréter les données?</a:t>
            </a:r>
            <a:endParaRPr lang="fr-CA" sz="28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1110431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Maladies pulmonaires (MPOC)</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50</a:t>
            </a:fld>
            <a:endParaRPr lang="fr-BE"/>
          </a:p>
        </p:txBody>
      </p:sp>
      <p:graphicFrame>
        <p:nvGraphicFramePr>
          <p:cNvPr id="6" name="Graphique 5"/>
          <p:cNvGraphicFramePr>
            <a:graphicFrameLocks/>
          </p:cNvGraphicFramePr>
          <p:nvPr>
            <p:extLst>
              <p:ext uri="{D42A27DB-BD31-4B8C-83A1-F6EECF244321}">
                <p14:modId xmlns:p14="http://schemas.microsoft.com/office/powerpoint/2010/main" val="3152606629"/>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Connecteur droit 6"/>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L’ensemble </a:t>
            </a:r>
            <a:r>
              <a:rPr lang="fr-CA" sz="1600" dirty="0"/>
              <a:t>du CIUSSS ainsi que ses RLS affichent </a:t>
            </a:r>
            <a:r>
              <a:rPr lang="fr-CA" sz="1600" dirty="0" smtClean="0"/>
              <a:t>des prévalences plus faibles </a:t>
            </a:r>
            <a:r>
              <a:rPr lang="fr-CA" sz="1600" dirty="0"/>
              <a:t>que </a:t>
            </a:r>
            <a:r>
              <a:rPr lang="fr-CA" sz="1600" dirty="0" smtClean="0"/>
              <a:t>celle </a:t>
            </a:r>
            <a:r>
              <a:rPr lang="fr-CA" sz="1600" dirty="0"/>
              <a:t>de Montréal</a:t>
            </a:r>
            <a:r>
              <a:rPr lang="fr-CA" sz="1600" dirty="0" smtClean="0"/>
              <a:t>.</a:t>
            </a:r>
          </a:p>
          <a:p>
            <a:pPr>
              <a:spcBef>
                <a:spcPts val="400"/>
              </a:spcBef>
            </a:pPr>
            <a:r>
              <a:rPr lang="fr-CA" sz="1600" dirty="0" smtClean="0"/>
              <a:t>Le RLS MON affiche la valeur la plus faible à l’échelle locale.</a:t>
            </a:r>
            <a:endParaRPr lang="fr-CA" sz="1600" dirty="0"/>
          </a:p>
        </p:txBody>
      </p:sp>
      <p:sp>
        <p:nvSpPr>
          <p:cNvPr id="10" name="ZoneTexte 9"/>
          <p:cNvSpPr txBox="1"/>
          <p:nvPr/>
        </p:nvSpPr>
        <p:spPr>
          <a:xfrm>
            <a:off x="0" y="622393"/>
            <a:ext cx="9144000" cy="646331"/>
          </a:xfrm>
          <a:prstGeom prst="rect">
            <a:avLst/>
          </a:prstGeom>
          <a:noFill/>
        </p:spPr>
        <p:txBody>
          <a:bodyPr wrap="square" rtlCol="0">
            <a:spAutoFit/>
          </a:bodyPr>
          <a:lstStyle/>
          <a:p>
            <a:pPr algn="ctr"/>
            <a:r>
              <a:rPr lang="fr-CA" dirty="0"/>
              <a:t>Prévalence de la maladie pulmonaire obstructive chronique (MPOC), </a:t>
            </a:r>
          </a:p>
          <a:p>
            <a:pPr algn="ctr"/>
            <a:r>
              <a:rPr lang="fr-CA" dirty="0"/>
              <a:t>35 ans et + (2015-2016</a:t>
            </a:r>
            <a:r>
              <a:rPr lang="fr-CA" dirty="0" smtClean="0"/>
              <a:t>)</a:t>
            </a:r>
            <a:endParaRPr lang="fr-CA" dirty="0"/>
          </a:p>
        </p:txBody>
      </p:sp>
    </p:spTree>
    <p:extLst>
      <p:ext uri="{BB962C8B-B14F-4D97-AF65-F5344CB8AC3E}">
        <p14:creationId xmlns:p14="http://schemas.microsoft.com/office/powerpoint/2010/main" val="10363618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Cancer</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51</a:t>
            </a:fld>
            <a:endParaRPr lang="fr-BE"/>
          </a:p>
        </p:txBody>
      </p:sp>
      <p:sp>
        <p:nvSpPr>
          <p:cNvPr id="7"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La </a:t>
            </a:r>
            <a:r>
              <a:rPr lang="fr-CA" sz="1600" dirty="0"/>
              <a:t>proportion pour le CIUSSS globalement masque </a:t>
            </a:r>
            <a:r>
              <a:rPr lang="fr-CA" sz="1600" dirty="0" smtClean="0"/>
              <a:t>un écart important </a:t>
            </a:r>
            <a:r>
              <a:rPr lang="fr-CA" sz="1600" dirty="0"/>
              <a:t>entre les territoires: </a:t>
            </a:r>
            <a:r>
              <a:rPr lang="fr-CA" sz="1600" dirty="0" smtClean="0"/>
              <a:t>le </a:t>
            </a:r>
            <a:r>
              <a:rPr lang="fr-CA" sz="1600" dirty="0"/>
              <a:t>RLS </a:t>
            </a:r>
            <a:r>
              <a:rPr lang="fr-CA" sz="1600" dirty="0" smtClean="0"/>
              <a:t>CAV </a:t>
            </a:r>
            <a:r>
              <a:rPr lang="fr-CA" sz="1600" dirty="0"/>
              <a:t>affiche </a:t>
            </a:r>
            <a:r>
              <a:rPr lang="fr-CA" sz="1600" dirty="0" smtClean="0"/>
              <a:t>la </a:t>
            </a:r>
            <a:r>
              <a:rPr lang="fr-CA" sz="1600" dirty="0"/>
              <a:t>valeur la plus élevée parmi les </a:t>
            </a:r>
            <a:r>
              <a:rPr lang="fr-CA" sz="1600" dirty="0" smtClean="0"/>
              <a:t>RLS alors </a:t>
            </a:r>
            <a:r>
              <a:rPr lang="fr-CA" sz="1600" dirty="0"/>
              <a:t>que celle </a:t>
            </a:r>
            <a:r>
              <a:rPr lang="fr-CA" sz="1600" dirty="0" smtClean="0"/>
              <a:t>du RLS MON </a:t>
            </a:r>
            <a:r>
              <a:rPr lang="fr-CA" sz="1600" dirty="0"/>
              <a:t>est la plus </a:t>
            </a:r>
            <a:r>
              <a:rPr lang="fr-CA" sz="1600" dirty="0" smtClean="0"/>
              <a:t>faible.</a:t>
            </a:r>
            <a:endParaRPr lang="fr-CA" sz="1600" dirty="0"/>
          </a:p>
        </p:txBody>
      </p:sp>
      <p:sp>
        <p:nvSpPr>
          <p:cNvPr id="11" name="ZoneTexte 10"/>
          <p:cNvSpPr txBox="1"/>
          <p:nvPr/>
        </p:nvSpPr>
        <p:spPr>
          <a:xfrm>
            <a:off x="0" y="728655"/>
            <a:ext cx="9144000" cy="369332"/>
          </a:xfrm>
          <a:prstGeom prst="rect">
            <a:avLst/>
          </a:prstGeom>
          <a:noFill/>
        </p:spPr>
        <p:txBody>
          <a:bodyPr wrap="square" rtlCol="0">
            <a:spAutoFit/>
          </a:bodyPr>
          <a:lstStyle/>
          <a:p>
            <a:pPr algn="ctr"/>
            <a:r>
              <a:rPr lang="fr-CA" dirty="0" smtClean="0"/>
              <a:t>Prévalence du cancer, diagnostic depuis 10 ans (2011)</a:t>
            </a:r>
            <a:endParaRPr lang="fr-CA" dirty="0"/>
          </a:p>
        </p:txBody>
      </p:sp>
      <p:graphicFrame>
        <p:nvGraphicFramePr>
          <p:cNvPr id="10" name="Graphique 9"/>
          <p:cNvGraphicFramePr>
            <a:graphicFrameLocks/>
          </p:cNvGraphicFramePr>
          <p:nvPr>
            <p:extLst>
              <p:ext uri="{D42A27DB-BD31-4B8C-83A1-F6EECF244321}">
                <p14:modId xmlns:p14="http://schemas.microsoft.com/office/powerpoint/2010/main" val="2551204531"/>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Connecteur droit 11"/>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980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Hospitalisations</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52</a:t>
            </a:fld>
            <a:endParaRPr lang="fr-BE"/>
          </a:p>
        </p:txBody>
      </p:sp>
      <p:graphicFrame>
        <p:nvGraphicFramePr>
          <p:cNvPr id="6" name="Graphique 5"/>
          <p:cNvGraphicFramePr>
            <a:graphicFrameLocks/>
          </p:cNvGraphicFramePr>
          <p:nvPr>
            <p:extLst>
              <p:ext uri="{D42A27DB-BD31-4B8C-83A1-F6EECF244321}">
                <p14:modId xmlns:p14="http://schemas.microsoft.com/office/powerpoint/2010/main" val="2083333502"/>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Connecteur droit 6"/>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360"/>
              </a:spcBef>
            </a:pPr>
            <a:r>
              <a:rPr lang="fr-CA" sz="1600" dirty="0" smtClean="0"/>
              <a:t>L’ensemble </a:t>
            </a:r>
            <a:r>
              <a:rPr lang="fr-CA" sz="1600" dirty="0"/>
              <a:t>du CIUSSS ainsi que ses RLS affichent </a:t>
            </a:r>
            <a:r>
              <a:rPr lang="fr-CA" sz="1600" dirty="0" smtClean="0"/>
              <a:t>un </a:t>
            </a:r>
            <a:r>
              <a:rPr lang="fr-CA" sz="1600" dirty="0"/>
              <a:t>taux d’hospitalisation plus </a:t>
            </a:r>
            <a:r>
              <a:rPr lang="fr-CA" sz="1600" dirty="0" smtClean="0"/>
              <a:t>faible </a:t>
            </a:r>
            <a:r>
              <a:rPr lang="fr-CA" sz="1600" dirty="0"/>
              <a:t>que </a:t>
            </a:r>
            <a:r>
              <a:rPr lang="fr-CA" sz="1600" dirty="0" smtClean="0"/>
              <a:t>celui </a:t>
            </a:r>
            <a:r>
              <a:rPr lang="fr-CA" sz="1600" dirty="0"/>
              <a:t>de Montréal</a:t>
            </a:r>
            <a:r>
              <a:rPr lang="fr-CA" sz="1600" dirty="0" smtClean="0"/>
              <a:t>.</a:t>
            </a:r>
          </a:p>
          <a:p>
            <a:pPr>
              <a:lnSpc>
                <a:spcPct val="120000"/>
              </a:lnSpc>
              <a:spcBef>
                <a:spcPts val="360"/>
              </a:spcBef>
            </a:pPr>
            <a:r>
              <a:rPr lang="fr-CA" sz="1600" dirty="0" smtClean="0"/>
              <a:t>Le RLS MON affiche d’ailleurs le taux d’hospitalisation le plus faible à l’échelle locale.</a:t>
            </a:r>
            <a:endParaRPr lang="fr-CA" sz="1600" dirty="0"/>
          </a:p>
        </p:txBody>
      </p:sp>
      <p:sp>
        <p:nvSpPr>
          <p:cNvPr id="9" name="ZoneTexte 8"/>
          <p:cNvSpPr txBox="1"/>
          <p:nvPr/>
        </p:nvSpPr>
        <p:spPr>
          <a:xfrm>
            <a:off x="0" y="728655"/>
            <a:ext cx="9144000" cy="369332"/>
          </a:xfrm>
          <a:prstGeom prst="rect">
            <a:avLst/>
          </a:prstGeom>
          <a:noFill/>
        </p:spPr>
        <p:txBody>
          <a:bodyPr wrap="square" rtlCol="0">
            <a:spAutoFit/>
          </a:bodyPr>
          <a:lstStyle/>
          <a:p>
            <a:pPr algn="ctr"/>
            <a:r>
              <a:rPr lang="fr-CA" dirty="0" smtClean="0"/>
              <a:t>Taux d’hospitalisation, toutes </a:t>
            </a:r>
            <a:r>
              <a:rPr lang="fr-CA" dirty="0"/>
              <a:t>causes (2014-15 à 2016-17) </a:t>
            </a:r>
          </a:p>
        </p:txBody>
      </p:sp>
    </p:spTree>
    <p:extLst>
      <p:ext uri="{BB962C8B-B14F-4D97-AF65-F5344CB8AC3E}">
        <p14:creationId xmlns:p14="http://schemas.microsoft.com/office/powerpoint/2010/main" val="27208714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Perception santé mentale</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53</a:t>
            </a:fld>
            <a:endParaRPr lang="fr-BE"/>
          </a:p>
        </p:txBody>
      </p:sp>
      <p:graphicFrame>
        <p:nvGraphicFramePr>
          <p:cNvPr id="6" name="Graphique 5"/>
          <p:cNvGraphicFramePr>
            <a:graphicFrameLocks/>
          </p:cNvGraphicFramePr>
          <p:nvPr>
            <p:extLst>
              <p:ext uri="{D42A27DB-BD31-4B8C-83A1-F6EECF244321}">
                <p14:modId xmlns:p14="http://schemas.microsoft.com/office/powerpoint/2010/main" val="810592806"/>
              </p:ext>
            </p:extLst>
          </p:nvPr>
        </p:nvGraphicFramePr>
        <p:xfrm>
          <a:off x="106200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Connecteur droit 6"/>
          <p:cNvCxnSpPr/>
          <p:nvPr/>
        </p:nvCxnSpPr>
        <p:spPr>
          <a:xfrm flipV="1">
            <a:off x="4827645"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Pour </a:t>
            </a:r>
            <a:r>
              <a:rPr lang="fr-CA" sz="1600" dirty="0"/>
              <a:t>l’ensemble du CIUSSS comme pour </a:t>
            </a:r>
            <a:r>
              <a:rPr lang="fr-CA" sz="1600" dirty="0" smtClean="0"/>
              <a:t>ses sous-territoires, </a:t>
            </a:r>
            <a:r>
              <a:rPr lang="fr-CA" sz="1600" dirty="0"/>
              <a:t>la proportion de la population ne se percevant pas en bonne santé mentale est </a:t>
            </a:r>
            <a:r>
              <a:rPr lang="fr-CA" sz="1600" dirty="0" smtClean="0"/>
              <a:t>similaire à </a:t>
            </a:r>
            <a:r>
              <a:rPr lang="fr-CA" sz="1600" dirty="0"/>
              <a:t>celle de </a:t>
            </a:r>
            <a:r>
              <a:rPr lang="fr-CA" sz="1600" dirty="0" smtClean="0"/>
              <a:t>Montréal. </a:t>
            </a:r>
            <a:endParaRPr lang="fr-CA" sz="1600" dirty="0"/>
          </a:p>
        </p:txBody>
      </p:sp>
      <p:sp>
        <p:nvSpPr>
          <p:cNvPr id="9" name="ZoneTexte 8"/>
          <p:cNvSpPr txBox="1"/>
          <p:nvPr/>
        </p:nvSpPr>
        <p:spPr>
          <a:xfrm>
            <a:off x="0" y="728655"/>
            <a:ext cx="9144000" cy="369332"/>
          </a:xfrm>
          <a:prstGeom prst="rect">
            <a:avLst/>
          </a:prstGeom>
          <a:noFill/>
        </p:spPr>
        <p:txBody>
          <a:bodyPr wrap="square" rtlCol="0">
            <a:spAutoFit/>
          </a:bodyPr>
          <a:lstStyle/>
          <a:p>
            <a:pPr algn="ctr"/>
            <a:r>
              <a:rPr lang="fr-CA" dirty="0"/>
              <a:t>Proportion (%) </a:t>
            </a:r>
            <a:r>
              <a:rPr lang="fr-CA" dirty="0" smtClean="0"/>
              <a:t>de la population ne se percevant pas en bonne santé mentale, 15 ans et + (2012)</a:t>
            </a:r>
            <a:endParaRPr lang="fr-CA" dirty="0"/>
          </a:p>
        </p:txBody>
      </p:sp>
    </p:spTree>
    <p:extLst>
      <p:ext uri="{BB962C8B-B14F-4D97-AF65-F5344CB8AC3E}">
        <p14:creationId xmlns:p14="http://schemas.microsoft.com/office/powerpoint/2010/main" val="562109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Troubles mentaux</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54</a:t>
            </a:fld>
            <a:endParaRPr lang="fr-BE"/>
          </a:p>
        </p:txBody>
      </p: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Pour </a:t>
            </a:r>
            <a:r>
              <a:rPr lang="fr-CA" sz="1600" dirty="0"/>
              <a:t>l’ensemble du CIUSSS comme pour le RLS </a:t>
            </a:r>
            <a:r>
              <a:rPr lang="fr-CA" sz="1600" dirty="0" smtClean="0"/>
              <a:t>MON, </a:t>
            </a:r>
            <a:r>
              <a:rPr lang="fr-CA" sz="1600" dirty="0"/>
              <a:t>la </a:t>
            </a:r>
            <a:r>
              <a:rPr lang="fr-CA" sz="1600" dirty="0" smtClean="0"/>
              <a:t>prévalence des troubles mentaux </a:t>
            </a:r>
            <a:r>
              <a:rPr lang="fr-CA" sz="1600" dirty="0"/>
              <a:t>est </a:t>
            </a:r>
            <a:r>
              <a:rPr lang="fr-CA" sz="1600" dirty="0" smtClean="0"/>
              <a:t>plus faible que celle de </a:t>
            </a:r>
            <a:r>
              <a:rPr lang="fr-CA" sz="1600" dirty="0"/>
              <a:t>la </a:t>
            </a:r>
            <a:r>
              <a:rPr lang="fr-CA" sz="1600" dirty="0" smtClean="0"/>
              <a:t>région.</a:t>
            </a:r>
            <a:endParaRPr lang="fr-CA" sz="1600" dirty="0"/>
          </a:p>
          <a:p>
            <a:pPr>
              <a:spcBef>
                <a:spcPts val="400"/>
              </a:spcBef>
            </a:pPr>
            <a:r>
              <a:rPr lang="fr-CA" sz="1600" dirty="0"/>
              <a:t>Le RLS </a:t>
            </a:r>
            <a:r>
              <a:rPr lang="fr-CA" sz="1600" dirty="0" smtClean="0"/>
              <a:t>CAV affiche toutefois </a:t>
            </a:r>
            <a:r>
              <a:rPr lang="fr-CA" sz="1600" dirty="0"/>
              <a:t>une </a:t>
            </a:r>
            <a:r>
              <a:rPr lang="fr-CA" sz="1600" dirty="0" smtClean="0"/>
              <a:t>prévalence plus élevée.</a:t>
            </a:r>
            <a:endParaRPr lang="fr-CA" sz="1600" dirty="0"/>
          </a:p>
        </p:txBody>
      </p:sp>
      <p:graphicFrame>
        <p:nvGraphicFramePr>
          <p:cNvPr id="9" name="Graphique 8"/>
          <p:cNvGraphicFramePr>
            <a:graphicFrameLocks/>
          </p:cNvGraphicFramePr>
          <p:nvPr>
            <p:extLst>
              <p:ext uri="{D42A27DB-BD31-4B8C-83A1-F6EECF244321}">
                <p14:modId xmlns:p14="http://schemas.microsoft.com/office/powerpoint/2010/main" val="4245465065"/>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0" y="728655"/>
            <a:ext cx="9144000" cy="369332"/>
          </a:xfrm>
          <a:prstGeom prst="rect">
            <a:avLst/>
          </a:prstGeom>
          <a:noFill/>
        </p:spPr>
        <p:txBody>
          <a:bodyPr wrap="square" rtlCol="0">
            <a:spAutoFit/>
          </a:bodyPr>
          <a:lstStyle/>
          <a:p>
            <a:pPr algn="ctr"/>
            <a:r>
              <a:rPr lang="fr-CA" dirty="0"/>
              <a:t>Prévalence </a:t>
            </a:r>
            <a:r>
              <a:rPr lang="fr-CA" dirty="0" smtClean="0"/>
              <a:t>des troubles mentaux, 1 ans et + (2015-2016)</a:t>
            </a:r>
            <a:endParaRPr lang="fr-CA" dirty="0"/>
          </a:p>
        </p:txBody>
      </p:sp>
    </p:spTree>
    <p:extLst>
      <p:ext uri="{BB962C8B-B14F-4D97-AF65-F5344CB8AC3E}">
        <p14:creationId xmlns:p14="http://schemas.microsoft.com/office/powerpoint/2010/main" val="6841606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Suicide</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55</a:t>
            </a:fld>
            <a:endParaRPr lang="fr-BE"/>
          </a:p>
        </p:txBody>
      </p: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L’ensemble </a:t>
            </a:r>
            <a:r>
              <a:rPr lang="fr-CA" sz="1600" dirty="0"/>
              <a:t>du CIUSSS ainsi que ses RLS affichent un taux de suicide </a:t>
            </a:r>
            <a:r>
              <a:rPr lang="fr-CA" sz="1600" dirty="0" smtClean="0"/>
              <a:t>plus faible </a:t>
            </a:r>
            <a:r>
              <a:rPr lang="fr-CA" sz="1600" dirty="0"/>
              <a:t>que </a:t>
            </a:r>
            <a:r>
              <a:rPr lang="fr-CA" sz="1600" dirty="0" smtClean="0"/>
              <a:t>celui </a:t>
            </a:r>
            <a:r>
              <a:rPr lang="fr-CA" sz="1600" dirty="0"/>
              <a:t>de Montréal</a:t>
            </a:r>
            <a:r>
              <a:rPr lang="fr-CA" sz="1600" dirty="0" smtClean="0"/>
              <a:t>.</a:t>
            </a:r>
          </a:p>
          <a:p>
            <a:pPr>
              <a:spcBef>
                <a:spcPts val="400"/>
              </a:spcBef>
            </a:pPr>
            <a:r>
              <a:rPr lang="fr-CA" sz="1600" dirty="0" smtClean="0"/>
              <a:t>Le RLS CAV affiche le taux le plus faible parmi les RLS.</a:t>
            </a:r>
            <a:endParaRPr lang="fr-CA" sz="1600" dirty="0"/>
          </a:p>
        </p:txBody>
      </p:sp>
      <p:sp>
        <p:nvSpPr>
          <p:cNvPr id="11" name="ZoneTexte 10"/>
          <p:cNvSpPr txBox="1"/>
          <p:nvPr/>
        </p:nvSpPr>
        <p:spPr>
          <a:xfrm>
            <a:off x="0" y="728655"/>
            <a:ext cx="9144000" cy="369332"/>
          </a:xfrm>
          <a:prstGeom prst="rect">
            <a:avLst/>
          </a:prstGeom>
          <a:noFill/>
        </p:spPr>
        <p:txBody>
          <a:bodyPr wrap="square" rtlCol="0">
            <a:spAutoFit/>
          </a:bodyPr>
          <a:lstStyle/>
          <a:p>
            <a:pPr algn="ctr"/>
            <a:r>
              <a:rPr lang="fr-CA" dirty="0" smtClean="0"/>
              <a:t>Taux de mortalité par suicide </a:t>
            </a:r>
            <a:r>
              <a:rPr lang="fr-CA" dirty="0"/>
              <a:t>(2011-2015)</a:t>
            </a:r>
          </a:p>
        </p:txBody>
      </p:sp>
      <p:graphicFrame>
        <p:nvGraphicFramePr>
          <p:cNvPr id="12" name="Graphique 11"/>
          <p:cNvGraphicFramePr>
            <a:graphicFrameLocks/>
          </p:cNvGraphicFramePr>
          <p:nvPr>
            <p:extLst>
              <p:ext uri="{D42A27DB-BD31-4B8C-83A1-F6EECF244321}">
                <p14:modId xmlns:p14="http://schemas.microsoft.com/office/powerpoint/2010/main" val="2239464931"/>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Connecteur droit 12"/>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8748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31471" y="1340768"/>
            <a:ext cx="7772400" cy="1500187"/>
          </a:xfrm>
        </p:spPr>
        <p:txBody>
          <a:bodyPr/>
          <a:lstStyle/>
          <a:p>
            <a:r>
              <a:rPr lang="fr-CA" b="1" dirty="0" smtClean="0">
                <a:latin typeface="Trebuchet MS" panose="020B0603020202020204" pitchFamily="34" charset="0"/>
              </a:rPr>
              <a:t>CIUSSS </a:t>
            </a:r>
            <a:r>
              <a:rPr lang="fr-CA" b="1" dirty="0">
                <a:latin typeface="Trebuchet MS" panose="020B0603020202020204" pitchFamily="34" charset="0"/>
              </a:rPr>
              <a:t>du Centre-Ouest</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56</a:t>
            </a:fld>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4850" y="548632"/>
            <a:ext cx="916567" cy="1044000"/>
          </a:xfrm>
          <a:prstGeom prst="rect">
            <a:avLst/>
          </a:prstGeom>
        </p:spPr>
      </p:pic>
      <p:sp>
        <p:nvSpPr>
          <p:cNvPr id="7" name="Titre 1"/>
          <p:cNvSpPr>
            <a:spLocks noGrp="1"/>
          </p:cNvSpPr>
          <p:nvPr>
            <p:ph type="title"/>
          </p:nvPr>
        </p:nvSpPr>
        <p:spPr>
          <a:xfrm>
            <a:off x="431471" y="2859013"/>
            <a:ext cx="7920000" cy="1362075"/>
          </a:xfrm>
        </p:spPr>
        <p:txBody>
          <a:bodyPr>
            <a:normAutofit/>
          </a:bodyPr>
          <a:lstStyle/>
          <a:p>
            <a:r>
              <a:rPr lang="fr-CA" dirty="0">
                <a:solidFill>
                  <a:srgbClr val="2492A8"/>
                </a:solidFill>
              </a:rPr>
              <a:t>Recours aux services préventifs</a:t>
            </a:r>
          </a:p>
        </p:txBody>
      </p:sp>
    </p:spTree>
    <p:extLst>
      <p:ext uri="{BB962C8B-B14F-4D97-AF65-F5344CB8AC3E}">
        <p14:creationId xmlns:p14="http://schemas.microsoft.com/office/powerpoint/2010/main" val="39674579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Médecin de famille</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57</a:t>
            </a:fld>
            <a:endParaRPr lang="fr-BE"/>
          </a:p>
        </p:txBody>
      </p:sp>
      <p:graphicFrame>
        <p:nvGraphicFramePr>
          <p:cNvPr id="6" name="Graphique 5"/>
          <p:cNvGraphicFramePr>
            <a:graphicFrameLocks/>
          </p:cNvGraphicFramePr>
          <p:nvPr>
            <p:extLst>
              <p:ext uri="{D42A27DB-BD31-4B8C-83A1-F6EECF244321}">
                <p14:modId xmlns:p14="http://schemas.microsoft.com/office/powerpoint/2010/main" val="3522169080"/>
              </p:ext>
            </p:extLst>
          </p:nvPr>
        </p:nvGraphicFramePr>
        <p:xfrm>
          <a:off x="106200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Connecteur droit 6"/>
          <p:cNvCxnSpPr/>
          <p:nvPr/>
        </p:nvCxnSpPr>
        <p:spPr>
          <a:xfrm flipV="1">
            <a:off x="4827645"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Pour </a:t>
            </a:r>
            <a:r>
              <a:rPr lang="fr-CA" sz="1600" dirty="0"/>
              <a:t>l’ensemble du CIUSSS comme pour le RLS </a:t>
            </a:r>
            <a:r>
              <a:rPr lang="fr-CA" sz="1600" dirty="0" smtClean="0"/>
              <a:t>MON, </a:t>
            </a:r>
            <a:r>
              <a:rPr lang="fr-CA" sz="1600" dirty="0"/>
              <a:t>la proportion de personnes </a:t>
            </a:r>
            <a:r>
              <a:rPr lang="fr-CA" sz="1600" dirty="0" smtClean="0"/>
              <a:t>ayant un médecin de famille ne se distingue pas de </a:t>
            </a:r>
            <a:r>
              <a:rPr lang="fr-CA" sz="1600" dirty="0"/>
              <a:t>celle de la </a:t>
            </a:r>
            <a:r>
              <a:rPr lang="fr-CA" sz="1600" dirty="0" smtClean="0"/>
              <a:t>région. </a:t>
            </a:r>
            <a:endParaRPr lang="fr-CA" sz="1600" dirty="0"/>
          </a:p>
          <a:p>
            <a:pPr>
              <a:spcBef>
                <a:spcPts val="400"/>
              </a:spcBef>
            </a:pPr>
            <a:r>
              <a:rPr lang="fr-CA" sz="1600" dirty="0"/>
              <a:t>Le RLS CAV se distingue toutefois avec une proportion </a:t>
            </a:r>
            <a:r>
              <a:rPr lang="fr-CA" sz="1600" dirty="0" smtClean="0"/>
              <a:t>plus élevée.</a:t>
            </a:r>
            <a:endParaRPr lang="fr-CA" sz="1600" dirty="0"/>
          </a:p>
        </p:txBody>
      </p:sp>
      <p:sp>
        <p:nvSpPr>
          <p:cNvPr id="9" name="ZoneTexte 8"/>
          <p:cNvSpPr txBox="1"/>
          <p:nvPr/>
        </p:nvSpPr>
        <p:spPr>
          <a:xfrm>
            <a:off x="0" y="728655"/>
            <a:ext cx="9144000" cy="369332"/>
          </a:xfrm>
          <a:prstGeom prst="rect">
            <a:avLst/>
          </a:prstGeom>
          <a:noFill/>
        </p:spPr>
        <p:txBody>
          <a:bodyPr wrap="square" rtlCol="0">
            <a:spAutoFit/>
          </a:bodyPr>
          <a:lstStyle/>
          <a:p>
            <a:pPr algn="ctr"/>
            <a:r>
              <a:rPr lang="fr-CA" dirty="0"/>
              <a:t>Proportion (%) </a:t>
            </a:r>
            <a:r>
              <a:rPr lang="fr-CA" dirty="0" smtClean="0"/>
              <a:t>de la population ayant un médecin de famille, 15 ans et + (2012)</a:t>
            </a:r>
            <a:endParaRPr lang="fr-CA" dirty="0"/>
          </a:p>
        </p:txBody>
      </p:sp>
    </p:spTree>
    <p:extLst>
      <p:ext uri="{BB962C8B-B14F-4D97-AF65-F5344CB8AC3E}">
        <p14:creationId xmlns:p14="http://schemas.microsoft.com/office/powerpoint/2010/main" val="8495021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Besoins de santé non comblés</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58</a:t>
            </a:fld>
            <a:endParaRPr lang="fr-BE"/>
          </a:p>
        </p:txBody>
      </p: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Pour </a:t>
            </a:r>
            <a:r>
              <a:rPr lang="fr-CA" sz="1600" dirty="0"/>
              <a:t>l’ensemble du CIUSSS comme pour </a:t>
            </a:r>
            <a:r>
              <a:rPr lang="fr-CA" sz="1600" dirty="0" smtClean="0"/>
              <a:t>ses sous-territoires, </a:t>
            </a:r>
            <a:r>
              <a:rPr lang="fr-CA" sz="1600" dirty="0"/>
              <a:t>la proportion </a:t>
            </a:r>
            <a:r>
              <a:rPr lang="fr-CA" sz="1600" dirty="0" smtClean="0"/>
              <a:t>est similaire à </a:t>
            </a:r>
            <a:r>
              <a:rPr lang="fr-CA" sz="1600" dirty="0"/>
              <a:t>celle de </a:t>
            </a:r>
            <a:r>
              <a:rPr lang="fr-CA" sz="1600" dirty="0" smtClean="0"/>
              <a:t>Montréal. </a:t>
            </a:r>
            <a:endParaRPr lang="fr-CA" sz="1600" dirty="0"/>
          </a:p>
        </p:txBody>
      </p:sp>
      <p:graphicFrame>
        <p:nvGraphicFramePr>
          <p:cNvPr id="9" name="Graphique 8"/>
          <p:cNvGraphicFramePr>
            <a:graphicFrameLocks/>
          </p:cNvGraphicFramePr>
          <p:nvPr>
            <p:extLst>
              <p:ext uri="{D42A27DB-BD31-4B8C-83A1-F6EECF244321}">
                <p14:modId xmlns:p14="http://schemas.microsoft.com/office/powerpoint/2010/main" val="3552047294"/>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0" y="728655"/>
            <a:ext cx="9144000" cy="369332"/>
          </a:xfrm>
          <a:prstGeom prst="rect">
            <a:avLst/>
          </a:prstGeom>
          <a:noFill/>
        </p:spPr>
        <p:txBody>
          <a:bodyPr wrap="square" rtlCol="0">
            <a:spAutoFit/>
          </a:bodyPr>
          <a:lstStyle/>
          <a:p>
            <a:pPr algn="ctr"/>
            <a:r>
              <a:rPr lang="fr-CA" dirty="0"/>
              <a:t>Proportion (%) </a:t>
            </a:r>
            <a:r>
              <a:rPr lang="fr-CA" dirty="0" smtClean="0"/>
              <a:t>de la population déclarant un besoin de santé non comblé (2012)</a:t>
            </a:r>
            <a:endParaRPr lang="fr-CA" dirty="0"/>
          </a:p>
        </p:txBody>
      </p:sp>
    </p:spTree>
    <p:extLst>
      <p:ext uri="{BB962C8B-B14F-4D97-AF65-F5344CB8AC3E}">
        <p14:creationId xmlns:p14="http://schemas.microsoft.com/office/powerpoint/2010/main" val="24456825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Prise de pression artérielle</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59</a:t>
            </a:fld>
            <a:endParaRPr lang="fr-BE"/>
          </a:p>
        </p:txBody>
      </p:sp>
      <p:sp>
        <p:nvSpPr>
          <p:cNvPr id="8" name="Espace réservé du contenu 2"/>
          <p:cNvSpPr txBox="1">
            <a:spLocks/>
          </p:cNvSpPr>
          <p:nvPr/>
        </p:nvSpPr>
        <p:spPr>
          <a:xfrm>
            <a:off x="971541" y="5589276"/>
            <a:ext cx="7200920" cy="900000"/>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spcAft>
                <a:spcPts val="1000"/>
              </a:spcAft>
            </a:pPr>
            <a:r>
              <a:rPr lang="fr-CA" sz="1500" dirty="0" smtClean="0">
                <a:ea typeface="Times New Roman"/>
                <a:cs typeface="Times New Roman"/>
              </a:rPr>
              <a:t>La </a:t>
            </a:r>
            <a:r>
              <a:rPr lang="fr-CA" sz="1500" dirty="0">
                <a:ea typeface="Times New Roman"/>
                <a:cs typeface="Times New Roman"/>
              </a:rPr>
              <a:t>proportion pour le CIUSSS globalement masque </a:t>
            </a:r>
            <a:r>
              <a:rPr lang="fr-CA" sz="1500" dirty="0" smtClean="0">
                <a:ea typeface="Times New Roman"/>
                <a:cs typeface="Times New Roman"/>
              </a:rPr>
              <a:t>un écart important </a:t>
            </a:r>
            <a:r>
              <a:rPr lang="fr-CA" sz="1500" dirty="0">
                <a:ea typeface="Times New Roman"/>
                <a:cs typeface="Times New Roman"/>
              </a:rPr>
              <a:t>entre les territoires: </a:t>
            </a:r>
            <a:r>
              <a:rPr lang="fr-CA" sz="1500" dirty="0" smtClean="0">
                <a:ea typeface="Times New Roman"/>
                <a:cs typeface="Times New Roman"/>
              </a:rPr>
              <a:t>le </a:t>
            </a:r>
            <a:r>
              <a:rPr lang="fr-CA" sz="1500" dirty="0">
                <a:ea typeface="Times New Roman"/>
                <a:cs typeface="Times New Roman"/>
              </a:rPr>
              <a:t>RLS </a:t>
            </a:r>
            <a:r>
              <a:rPr lang="fr-CA" sz="1500" dirty="0" smtClean="0">
                <a:ea typeface="Times New Roman"/>
                <a:cs typeface="Times New Roman"/>
              </a:rPr>
              <a:t>CAV</a:t>
            </a:r>
            <a:r>
              <a:rPr lang="fr-CA" sz="1500" dirty="0">
                <a:ea typeface="Times New Roman"/>
                <a:cs typeface="Times New Roman"/>
              </a:rPr>
              <a:t> </a:t>
            </a:r>
            <a:r>
              <a:rPr lang="fr-CA" sz="1500" dirty="0" smtClean="0">
                <a:ea typeface="Times New Roman"/>
                <a:cs typeface="Times New Roman"/>
              </a:rPr>
              <a:t>affiche une valeur comparable à </a:t>
            </a:r>
            <a:r>
              <a:rPr lang="fr-CA" sz="1500" dirty="0">
                <a:ea typeface="Times New Roman"/>
                <a:cs typeface="Times New Roman"/>
              </a:rPr>
              <a:t>Montréal alors que celle dans </a:t>
            </a:r>
            <a:r>
              <a:rPr lang="fr-CA" sz="1500" dirty="0" smtClean="0">
                <a:ea typeface="Times New Roman"/>
                <a:cs typeface="Times New Roman"/>
              </a:rPr>
              <a:t>MON figure parmi les plus faibles </a:t>
            </a:r>
            <a:r>
              <a:rPr lang="fr-CA" sz="1500" dirty="0">
                <a:ea typeface="Times New Roman"/>
                <a:cs typeface="Times New Roman"/>
              </a:rPr>
              <a:t>au niveau local</a:t>
            </a:r>
            <a:r>
              <a:rPr lang="fr-CA" sz="1500" dirty="0" smtClean="0">
                <a:ea typeface="Times New Roman"/>
                <a:cs typeface="Times New Roman"/>
              </a:rPr>
              <a:t>.</a:t>
            </a:r>
            <a:endParaRPr lang="fr-CA" sz="1500" dirty="0">
              <a:ea typeface="Times New Roman"/>
              <a:cs typeface="Times New Roman"/>
            </a:endParaRPr>
          </a:p>
        </p:txBody>
      </p:sp>
      <p:sp>
        <p:nvSpPr>
          <p:cNvPr id="11" name="ZoneTexte 10"/>
          <p:cNvSpPr txBox="1"/>
          <p:nvPr/>
        </p:nvSpPr>
        <p:spPr>
          <a:xfrm>
            <a:off x="0" y="622393"/>
            <a:ext cx="9144000" cy="646331"/>
          </a:xfrm>
          <a:prstGeom prst="rect">
            <a:avLst/>
          </a:prstGeom>
          <a:noFill/>
        </p:spPr>
        <p:txBody>
          <a:bodyPr wrap="square" rtlCol="0">
            <a:spAutoFit/>
          </a:bodyPr>
          <a:lstStyle/>
          <a:p>
            <a:pPr algn="ctr"/>
            <a:r>
              <a:rPr lang="fr-CA" dirty="0"/>
              <a:t>Proportion (%) </a:t>
            </a:r>
            <a:r>
              <a:rPr lang="fr-CA" dirty="0" smtClean="0"/>
              <a:t>de la population dont on a pris la pression artérielle lors de </a:t>
            </a:r>
          </a:p>
          <a:p>
            <a:pPr algn="ctr"/>
            <a:r>
              <a:rPr lang="fr-CA" dirty="0" smtClean="0"/>
              <a:t>la dernière consultation, 18 ans et + (2014-2015)</a:t>
            </a:r>
            <a:endParaRPr lang="fr-CA" dirty="0"/>
          </a:p>
        </p:txBody>
      </p:sp>
      <p:graphicFrame>
        <p:nvGraphicFramePr>
          <p:cNvPr id="12" name="Graphique 11"/>
          <p:cNvGraphicFramePr>
            <a:graphicFrameLocks/>
          </p:cNvGraphicFramePr>
          <p:nvPr>
            <p:extLst>
              <p:ext uri="{D42A27DB-BD31-4B8C-83A1-F6EECF244321}">
                <p14:modId xmlns:p14="http://schemas.microsoft.com/office/powerpoint/2010/main" val="3954607443"/>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Connecteur droit 12"/>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839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31471" y="1340768"/>
            <a:ext cx="7772400" cy="1500187"/>
          </a:xfrm>
        </p:spPr>
        <p:txBody>
          <a:bodyPr/>
          <a:lstStyle/>
          <a:p>
            <a:r>
              <a:rPr lang="fr-CA" b="1" dirty="0" smtClean="0">
                <a:latin typeface="Trebuchet MS" panose="020B0603020202020204" pitchFamily="34" charset="0"/>
              </a:rPr>
              <a:t>CIUSSS du Centre-Ouest</a:t>
            </a:r>
            <a:endParaRPr lang="fr-CA" b="1" dirty="0">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6</a:t>
            </a:fld>
            <a:endParaRPr lang="fr-BE"/>
          </a:p>
        </p:txBody>
      </p:sp>
      <p:grpSp>
        <p:nvGrpSpPr>
          <p:cNvPr id="7" name="Groupe 6"/>
          <p:cNvGrpSpPr/>
          <p:nvPr/>
        </p:nvGrpSpPr>
        <p:grpSpPr>
          <a:xfrm>
            <a:off x="6732276" y="676653"/>
            <a:ext cx="1071715" cy="1260957"/>
            <a:chOff x="2231701" y="4509138"/>
            <a:chExt cx="1071715" cy="1260957"/>
          </a:xfrm>
        </p:grpSpPr>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1701" y="4509138"/>
              <a:ext cx="534702" cy="126000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770" y="4510095"/>
              <a:ext cx="531646" cy="1260000"/>
            </a:xfrm>
            <a:prstGeom prst="rect">
              <a:avLst/>
            </a:prstGeom>
          </p:spPr>
        </p:pic>
      </p:grpSp>
      <p:sp>
        <p:nvSpPr>
          <p:cNvPr id="10" name="Titre 1"/>
          <p:cNvSpPr txBox="1">
            <a:spLocks/>
          </p:cNvSpPr>
          <p:nvPr/>
        </p:nvSpPr>
        <p:spPr>
          <a:xfrm>
            <a:off x="431469" y="2859013"/>
            <a:ext cx="8641105" cy="1362075"/>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fr-CA" smtClean="0">
                <a:solidFill>
                  <a:srgbClr val="2492A8"/>
                </a:solidFill>
              </a:rPr>
              <a:t>Population en 2018 et </a:t>
            </a:r>
            <a:br>
              <a:rPr lang="fr-CA" smtClean="0">
                <a:solidFill>
                  <a:srgbClr val="2492A8"/>
                </a:solidFill>
              </a:rPr>
            </a:br>
            <a:r>
              <a:rPr lang="fr-CA" smtClean="0">
                <a:solidFill>
                  <a:srgbClr val="2492A8"/>
                </a:solidFill>
              </a:rPr>
              <a:t>indicateurs sociodémographiques</a:t>
            </a:r>
            <a:endParaRPr lang="fr-CA" dirty="0">
              <a:solidFill>
                <a:srgbClr val="2492A8"/>
              </a:solidFill>
            </a:endParaRPr>
          </a:p>
        </p:txBody>
      </p:sp>
    </p:spTree>
    <p:extLst>
      <p:ext uri="{BB962C8B-B14F-4D97-AF65-F5344CB8AC3E}">
        <p14:creationId xmlns:p14="http://schemas.microsoft.com/office/powerpoint/2010/main" val="31384718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Test PAP</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60</a:t>
            </a:fld>
            <a:endParaRPr lang="fr-BE"/>
          </a:p>
        </p:txBody>
      </p: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Pour </a:t>
            </a:r>
            <a:r>
              <a:rPr lang="fr-CA" sz="1600" dirty="0"/>
              <a:t>l’ensemble du CIUSSS comme pour </a:t>
            </a:r>
            <a:r>
              <a:rPr lang="fr-CA" sz="1600" dirty="0" smtClean="0"/>
              <a:t>ses sous-territoires, les proportions sont similaires à </a:t>
            </a:r>
            <a:r>
              <a:rPr lang="fr-CA" sz="1600" dirty="0"/>
              <a:t>celle de </a:t>
            </a:r>
            <a:r>
              <a:rPr lang="fr-CA" sz="1600" dirty="0" smtClean="0"/>
              <a:t>Montréal. </a:t>
            </a:r>
            <a:endParaRPr lang="fr-CA" sz="1600" dirty="0"/>
          </a:p>
        </p:txBody>
      </p:sp>
      <p:graphicFrame>
        <p:nvGraphicFramePr>
          <p:cNvPr id="9" name="Graphique 8"/>
          <p:cNvGraphicFramePr>
            <a:graphicFrameLocks/>
          </p:cNvGraphicFramePr>
          <p:nvPr>
            <p:extLst>
              <p:ext uri="{D42A27DB-BD31-4B8C-83A1-F6EECF244321}">
                <p14:modId xmlns:p14="http://schemas.microsoft.com/office/powerpoint/2010/main" val="681379658"/>
              </p:ext>
            </p:extLst>
          </p:nvPr>
        </p:nvGraphicFramePr>
        <p:xfrm>
          <a:off x="106200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p:cNvCxnSpPr/>
          <p:nvPr/>
        </p:nvCxnSpPr>
        <p:spPr>
          <a:xfrm flipV="1">
            <a:off x="4827645"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0" y="728655"/>
            <a:ext cx="9144000" cy="353943"/>
          </a:xfrm>
          <a:prstGeom prst="rect">
            <a:avLst/>
          </a:prstGeom>
          <a:noFill/>
        </p:spPr>
        <p:txBody>
          <a:bodyPr wrap="square" rtlCol="0">
            <a:spAutoFit/>
          </a:bodyPr>
          <a:lstStyle/>
          <a:p>
            <a:pPr algn="ctr"/>
            <a:r>
              <a:rPr lang="fr-CA" sz="1700" dirty="0"/>
              <a:t>Proportion des femmes </a:t>
            </a:r>
            <a:r>
              <a:rPr lang="fr-CA" sz="1700" dirty="0" smtClean="0"/>
              <a:t>ayant </a:t>
            </a:r>
            <a:r>
              <a:rPr lang="fr-CA" sz="1700" dirty="0"/>
              <a:t>passé un test de PAP </a:t>
            </a:r>
            <a:r>
              <a:rPr lang="fr-CA" sz="1700" dirty="0" smtClean="0"/>
              <a:t>(trois dernières années), </a:t>
            </a:r>
            <a:r>
              <a:rPr lang="fr-CA" sz="1700" dirty="0"/>
              <a:t>18 à 69 </a:t>
            </a:r>
            <a:r>
              <a:rPr lang="fr-CA" sz="1700" dirty="0" smtClean="0"/>
              <a:t>ans (2014-2015)</a:t>
            </a:r>
            <a:endParaRPr lang="fr-CA" sz="1700" dirty="0"/>
          </a:p>
        </p:txBody>
      </p:sp>
    </p:spTree>
    <p:extLst>
      <p:ext uri="{BB962C8B-B14F-4D97-AF65-F5344CB8AC3E}">
        <p14:creationId xmlns:p14="http://schemas.microsoft.com/office/powerpoint/2010/main" val="31304083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Participation au PQDCS</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61</a:t>
            </a:fld>
            <a:endParaRPr lang="fr-BE"/>
          </a:p>
        </p:txBody>
      </p: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Pour </a:t>
            </a:r>
            <a:r>
              <a:rPr lang="fr-CA" sz="1600" dirty="0"/>
              <a:t>l’ensemble du CIUSSS ainsi que pour </a:t>
            </a:r>
            <a:r>
              <a:rPr lang="fr-CA" sz="1600" dirty="0" smtClean="0"/>
              <a:t>ses </a:t>
            </a:r>
            <a:r>
              <a:rPr lang="fr-CA" sz="1600" dirty="0"/>
              <a:t>deux </a:t>
            </a:r>
            <a:r>
              <a:rPr lang="fr-CA" sz="1600" dirty="0" smtClean="0"/>
              <a:t>sous-territoires, le taux de participation au PQDCS est plus faible qu’à Montréal globalement.</a:t>
            </a:r>
          </a:p>
          <a:p>
            <a:pPr>
              <a:spcBef>
                <a:spcPts val="400"/>
              </a:spcBef>
            </a:pPr>
            <a:r>
              <a:rPr lang="fr-CA" sz="1600" dirty="0" smtClean="0"/>
              <a:t>Le RLS MON affiche d’ailleurs la valeur la plus faible parmi les RLS.</a:t>
            </a:r>
            <a:endParaRPr lang="fr-CA" sz="1600" dirty="0"/>
          </a:p>
        </p:txBody>
      </p:sp>
      <p:graphicFrame>
        <p:nvGraphicFramePr>
          <p:cNvPr id="10" name="Graphique 9"/>
          <p:cNvGraphicFramePr>
            <a:graphicFrameLocks/>
          </p:cNvGraphicFramePr>
          <p:nvPr>
            <p:extLst>
              <p:ext uri="{D42A27DB-BD31-4B8C-83A1-F6EECF244321}">
                <p14:modId xmlns:p14="http://schemas.microsoft.com/office/powerpoint/2010/main" val="2174021583"/>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Connecteur droit 10"/>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0" y="622393"/>
            <a:ext cx="9144000" cy="646331"/>
          </a:xfrm>
          <a:prstGeom prst="rect">
            <a:avLst/>
          </a:prstGeom>
          <a:noFill/>
        </p:spPr>
        <p:txBody>
          <a:bodyPr wrap="square" rtlCol="0">
            <a:spAutoFit/>
          </a:bodyPr>
          <a:lstStyle/>
          <a:p>
            <a:pPr algn="ctr"/>
            <a:r>
              <a:rPr lang="fr-CA" dirty="0"/>
              <a:t>Taux de participation au Programme québécois de </a:t>
            </a:r>
            <a:r>
              <a:rPr lang="fr-CA" dirty="0" smtClean="0"/>
              <a:t>dépistage </a:t>
            </a:r>
          </a:p>
          <a:p>
            <a:pPr algn="ctr"/>
            <a:r>
              <a:rPr lang="fr-CA" dirty="0" smtClean="0"/>
              <a:t>du </a:t>
            </a:r>
            <a:r>
              <a:rPr lang="fr-CA" dirty="0"/>
              <a:t>cancer du </a:t>
            </a:r>
            <a:r>
              <a:rPr lang="fr-CA" dirty="0" smtClean="0"/>
              <a:t>sein, 50-69 ans (2016-2017)</a:t>
            </a:r>
            <a:endParaRPr lang="fr-CA" dirty="0"/>
          </a:p>
        </p:txBody>
      </p:sp>
    </p:spTree>
    <p:extLst>
      <p:ext uri="{BB962C8B-B14F-4D97-AF65-F5344CB8AC3E}">
        <p14:creationId xmlns:p14="http://schemas.microsoft.com/office/powerpoint/2010/main" val="36112114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Dépistage cancer colorectal</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62</a:t>
            </a:fld>
            <a:endParaRPr lang="fr-BE"/>
          </a:p>
        </p:txBody>
      </p: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Pour </a:t>
            </a:r>
            <a:r>
              <a:rPr lang="fr-CA" sz="1600" dirty="0"/>
              <a:t>l’ensemble du CIUSSS comme pour </a:t>
            </a:r>
            <a:r>
              <a:rPr lang="fr-CA" sz="1600" dirty="0" smtClean="0"/>
              <a:t>ses sous-territoires, les proportions ne se distinguent pas de </a:t>
            </a:r>
            <a:r>
              <a:rPr lang="fr-CA" sz="1600" dirty="0"/>
              <a:t>celle de </a:t>
            </a:r>
            <a:r>
              <a:rPr lang="fr-CA" sz="1600" dirty="0" smtClean="0"/>
              <a:t>Montréal. </a:t>
            </a:r>
            <a:endParaRPr lang="fr-CA" sz="1600" dirty="0"/>
          </a:p>
        </p:txBody>
      </p:sp>
      <p:graphicFrame>
        <p:nvGraphicFramePr>
          <p:cNvPr id="9" name="Graphique 8"/>
          <p:cNvGraphicFramePr>
            <a:graphicFrameLocks/>
          </p:cNvGraphicFramePr>
          <p:nvPr>
            <p:extLst>
              <p:ext uri="{D42A27DB-BD31-4B8C-83A1-F6EECF244321}">
                <p14:modId xmlns:p14="http://schemas.microsoft.com/office/powerpoint/2010/main" val="88342902"/>
              </p:ext>
            </p:extLst>
          </p:nvPr>
        </p:nvGraphicFramePr>
        <p:xfrm>
          <a:off x="97154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p:cNvCxnSpPr/>
          <p:nvPr/>
        </p:nvCxnSpPr>
        <p:spPr>
          <a:xfrm flipV="1">
            <a:off x="4749584"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0" y="653171"/>
            <a:ext cx="9144000" cy="615553"/>
          </a:xfrm>
          <a:prstGeom prst="rect">
            <a:avLst/>
          </a:prstGeom>
          <a:noFill/>
        </p:spPr>
        <p:txBody>
          <a:bodyPr wrap="square" rtlCol="0">
            <a:spAutoFit/>
          </a:bodyPr>
          <a:lstStyle/>
          <a:p>
            <a:pPr algn="ctr"/>
            <a:r>
              <a:rPr lang="fr-CA" sz="1700" dirty="0"/>
              <a:t>Proportion (%) de la population </a:t>
            </a:r>
            <a:r>
              <a:rPr lang="fr-CA" sz="1700" dirty="0" smtClean="0"/>
              <a:t>ayant passé </a:t>
            </a:r>
            <a:r>
              <a:rPr lang="fr-CA" sz="1700" dirty="0"/>
              <a:t>un test de recherche de sang occulte dans les </a:t>
            </a:r>
            <a:r>
              <a:rPr lang="fr-CA" sz="1700" dirty="0" smtClean="0"/>
              <a:t>selles (RSOS</a:t>
            </a:r>
            <a:r>
              <a:rPr lang="fr-CA" sz="1700" dirty="0"/>
              <a:t>) (</a:t>
            </a:r>
            <a:r>
              <a:rPr lang="fr-CA" sz="1700" dirty="0" smtClean="0"/>
              <a:t>deux </a:t>
            </a:r>
            <a:r>
              <a:rPr lang="fr-CA" sz="1700" dirty="0"/>
              <a:t>dernières </a:t>
            </a:r>
            <a:r>
              <a:rPr lang="fr-CA" sz="1700" dirty="0" smtClean="0"/>
              <a:t>années), </a:t>
            </a:r>
            <a:r>
              <a:rPr lang="fr-CA" sz="1700" dirty="0"/>
              <a:t>50-74 ans </a:t>
            </a:r>
            <a:r>
              <a:rPr lang="fr-CA" sz="1700" dirty="0" smtClean="0"/>
              <a:t>(2012)</a:t>
            </a:r>
            <a:endParaRPr lang="fr-CA" sz="1700" dirty="0"/>
          </a:p>
        </p:txBody>
      </p:sp>
    </p:spTree>
    <p:extLst>
      <p:ext uri="{BB962C8B-B14F-4D97-AF65-F5344CB8AC3E}">
        <p14:creationId xmlns:p14="http://schemas.microsoft.com/office/powerpoint/2010/main" val="35230881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Test de glycémie</a:t>
            </a:r>
            <a:endParaRPr lang="fr-CA" sz="2800" dirty="0">
              <a:solidFill>
                <a:schemeClr val="bg1"/>
              </a:solidFill>
              <a:latin typeface="Trebuchet MS" panose="020B0603020202020204" pitchFamily="34"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63</a:t>
            </a:fld>
            <a:endParaRPr lang="fr-BE"/>
          </a:p>
        </p:txBody>
      </p:sp>
      <p:sp>
        <p:nvSpPr>
          <p:cNvPr id="8" name="Espace réservé du contenu 2"/>
          <p:cNvSpPr txBox="1">
            <a:spLocks/>
          </p:cNvSpPr>
          <p:nvPr/>
        </p:nvSpPr>
        <p:spPr>
          <a:xfrm>
            <a:off x="971541" y="5589276"/>
            <a:ext cx="7200920" cy="900115"/>
          </a:xfrm>
          <a:prstGeom prst="rect">
            <a:avLst/>
          </a:prstGeom>
          <a:solidFill>
            <a:srgbClr val="E4F6F8"/>
          </a:solidFill>
          <a:ln>
            <a:solidFill>
              <a:srgbClr val="E4F6F8"/>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fr-CA" sz="1600" dirty="0" smtClean="0"/>
              <a:t>Pour </a:t>
            </a:r>
            <a:r>
              <a:rPr lang="fr-CA" sz="1600" dirty="0"/>
              <a:t>l’ensemble du CIUSSS comme pour </a:t>
            </a:r>
            <a:r>
              <a:rPr lang="fr-CA" sz="1600" dirty="0" smtClean="0"/>
              <a:t>ses sous-territoires, </a:t>
            </a:r>
            <a:r>
              <a:rPr lang="fr-CA" sz="1600" dirty="0"/>
              <a:t>la proportion </a:t>
            </a:r>
            <a:r>
              <a:rPr lang="fr-CA" sz="1600" dirty="0" smtClean="0"/>
              <a:t>de la population </a:t>
            </a:r>
            <a:r>
              <a:rPr lang="fr-CA" sz="1600" dirty="0"/>
              <a:t>ayant passé un test de glycémie dans les trois dernières années </a:t>
            </a:r>
            <a:r>
              <a:rPr lang="fr-CA" sz="1600" dirty="0" smtClean="0"/>
              <a:t>est similaire à </a:t>
            </a:r>
            <a:r>
              <a:rPr lang="fr-CA" sz="1600" dirty="0"/>
              <a:t>celle de </a:t>
            </a:r>
            <a:r>
              <a:rPr lang="fr-CA" sz="1600" dirty="0" smtClean="0"/>
              <a:t>Montréal. </a:t>
            </a:r>
            <a:endParaRPr lang="fr-CA" sz="1600" dirty="0"/>
          </a:p>
        </p:txBody>
      </p:sp>
      <p:sp>
        <p:nvSpPr>
          <p:cNvPr id="9" name="ZoneTexte 8"/>
          <p:cNvSpPr txBox="1"/>
          <p:nvPr/>
        </p:nvSpPr>
        <p:spPr>
          <a:xfrm>
            <a:off x="0" y="653171"/>
            <a:ext cx="9144000" cy="615553"/>
          </a:xfrm>
          <a:prstGeom prst="rect">
            <a:avLst/>
          </a:prstGeom>
          <a:noFill/>
        </p:spPr>
        <p:txBody>
          <a:bodyPr wrap="square" rtlCol="0">
            <a:spAutoFit/>
          </a:bodyPr>
          <a:lstStyle/>
          <a:p>
            <a:pPr algn="ctr"/>
            <a:r>
              <a:rPr lang="fr-CA" sz="1700" dirty="0"/>
              <a:t>Proportion (%) de la population </a:t>
            </a:r>
            <a:r>
              <a:rPr lang="fr-CA" sz="1700" dirty="0" smtClean="0"/>
              <a:t>ayant passé </a:t>
            </a:r>
            <a:r>
              <a:rPr lang="fr-CA" sz="1700" dirty="0"/>
              <a:t>un </a:t>
            </a:r>
            <a:r>
              <a:rPr lang="fr-CA" sz="1700" dirty="0" smtClean="0"/>
              <a:t>test de glycémie </a:t>
            </a:r>
          </a:p>
          <a:p>
            <a:pPr algn="ctr"/>
            <a:r>
              <a:rPr lang="fr-CA" sz="1700" dirty="0" smtClean="0"/>
              <a:t>(trois </a:t>
            </a:r>
            <a:r>
              <a:rPr lang="fr-CA" sz="1700" dirty="0"/>
              <a:t>dernières </a:t>
            </a:r>
            <a:r>
              <a:rPr lang="fr-CA" sz="1700" dirty="0" smtClean="0"/>
              <a:t>années), </a:t>
            </a:r>
            <a:r>
              <a:rPr lang="fr-CA" sz="1700" dirty="0"/>
              <a:t>40 ans et </a:t>
            </a:r>
            <a:r>
              <a:rPr lang="fr-CA" sz="1700" dirty="0" smtClean="0"/>
              <a:t>+ (2012) </a:t>
            </a:r>
            <a:endParaRPr lang="fr-CA" sz="1700" dirty="0"/>
          </a:p>
        </p:txBody>
      </p:sp>
      <p:graphicFrame>
        <p:nvGraphicFramePr>
          <p:cNvPr id="10" name="Graphique 9"/>
          <p:cNvGraphicFramePr>
            <a:graphicFrameLocks/>
          </p:cNvGraphicFramePr>
          <p:nvPr>
            <p:extLst>
              <p:ext uri="{D42A27DB-BD31-4B8C-83A1-F6EECF244321}">
                <p14:modId xmlns:p14="http://schemas.microsoft.com/office/powerpoint/2010/main" val="967767267"/>
              </p:ext>
            </p:extLst>
          </p:nvPr>
        </p:nvGraphicFramePr>
        <p:xfrm>
          <a:off x="1062000" y="1414887"/>
          <a:ext cx="7020000" cy="4071939"/>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Connecteur droit 10"/>
          <p:cNvCxnSpPr/>
          <p:nvPr/>
        </p:nvCxnSpPr>
        <p:spPr>
          <a:xfrm flipV="1">
            <a:off x="4827645" y="1371174"/>
            <a:ext cx="2439" cy="3564000"/>
          </a:xfrm>
          <a:prstGeom prst="line">
            <a:avLst/>
          </a:prstGeom>
          <a:ln w="19050">
            <a:solidFill>
              <a:srgbClr val="385D8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0227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t>64</a:t>
            </a:fld>
            <a:endParaRPr lang="fr-BE"/>
          </a:p>
        </p:txBody>
      </p:sp>
      <p:sp>
        <p:nvSpPr>
          <p:cNvPr id="6" name="Titre 1"/>
          <p:cNvSpPr txBox="1">
            <a:spLocks/>
          </p:cNvSpPr>
          <p:nvPr/>
        </p:nvSpPr>
        <p:spPr>
          <a:xfrm>
            <a:off x="0" y="0"/>
            <a:ext cx="9144000" cy="540000"/>
          </a:xfrm>
          <a:prstGeom prst="rect">
            <a:avLst/>
          </a:prstGeom>
          <a:solidFill>
            <a:srgbClr val="7BC8AF"/>
          </a:solidFill>
          <a:ln>
            <a:solidFill>
              <a:srgbClr val="7BC8AF"/>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2800" smtClean="0">
                <a:solidFill>
                  <a:schemeClr val="bg1"/>
                </a:solidFill>
                <a:latin typeface="Trebuchet MS" panose="020B0603020202020204" pitchFamily="34" charset="0"/>
              </a:rPr>
              <a:t>Sources de données</a:t>
            </a:r>
            <a:endParaRPr lang="fr-CA" sz="2800" dirty="0">
              <a:solidFill>
                <a:schemeClr val="bg1"/>
              </a:solidFill>
              <a:latin typeface="Trebuchet MS" panose="020B0603020202020204" pitchFamily="34"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2506994690"/>
              </p:ext>
            </p:extLst>
          </p:nvPr>
        </p:nvGraphicFramePr>
        <p:xfrm>
          <a:off x="431470" y="908679"/>
          <a:ext cx="8101036" cy="4693920"/>
        </p:xfrm>
        <a:graphic>
          <a:graphicData uri="http://schemas.openxmlformats.org/drawingml/2006/table">
            <a:tbl>
              <a:tblPr firstRow="1" bandRow="1">
                <a:tableStyleId>{2D5ABB26-0587-4C30-8999-92F81FD0307C}</a:tableStyleId>
              </a:tblPr>
              <a:tblGrid>
                <a:gridCol w="4050518"/>
                <a:gridCol w="4050518"/>
              </a:tblGrid>
              <a:tr h="360045">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smtClean="0"/>
                        <a:t>Estimations et projections démographiques, MSSS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smtClean="0"/>
                        <a:t>Fichier des tumeurs du Québec, MSSS (2011)</a:t>
                      </a:r>
                    </a:p>
                    <a:p>
                      <a:pPr marL="285750" indent="-285750">
                        <a:buFont typeface="Arial" panose="020B0604020202020204" pitchFamily="34" charset="0"/>
                        <a:buChar char="•"/>
                      </a:pPr>
                      <a:endParaRPr lang="fr-CA" sz="1400" dirty="0"/>
                    </a:p>
                  </a:txBody>
                  <a:tcPr/>
                </a:tc>
              </a:tr>
              <a:tr h="36000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smtClean="0"/>
                        <a:t>Recensement, Statistique Canada (2016)</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smtClean="0"/>
                        <a:t>Fichier MED-ÉCHO, MSSS (2014-15 à 2016-17)</a:t>
                      </a:r>
                    </a:p>
                    <a:p>
                      <a:pPr marL="285750" indent="-285750">
                        <a:buFont typeface="Arial" panose="020B0604020202020204" pitchFamily="34" charset="0"/>
                        <a:buChar char="•"/>
                      </a:pPr>
                      <a:endParaRPr lang="fr-CA" sz="1400" dirty="0"/>
                    </a:p>
                  </a:txBody>
                  <a:tcPr/>
                </a:tc>
              </a:tr>
              <a:tr h="36000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smtClean="0"/>
                        <a:t>Enquête nationale auprès des ménages (ENM), </a:t>
                      </a:r>
                    </a:p>
                    <a:p>
                      <a:pPr marL="28440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400" dirty="0" smtClean="0"/>
                        <a:t>Statistique Canada (2011)</a:t>
                      </a:r>
                    </a:p>
                    <a:p>
                      <a:pPr marL="285750" indent="-285750">
                        <a:buFont typeface="Arial" panose="020B0604020202020204" pitchFamily="34" charset="0"/>
                        <a:buChar char="•"/>
                      </a:pPr>
                      <a:endParaRPr lang="fr-CA" sz="14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smtClean="0"/>
                        <a:t>Système Charlemagne, MEES (2013-2014)</a:t>
                      </a:r>
                    </a:p>
                  </a:txBody>
                  <a:tcPr/>
                </a:tc>
              </a:tr>
              <a:tr h="494668">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smtClean="0"/>
                        <a:t>Statistiques mensuelles des trois programmes d’assistance sociale, MTESS (2018)</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smtClean="0"/>
                        <a:t>Fichier des naissances, MSSS (2010-2014)</a:t>
                      </a:r>
                    </a:p>
                  </a:txBody>
                  <a:tcPr/>
                </a:tc>
              </a:tr>
              <a:tr h="494668">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smtClean="0"/>
                        <a:t>Fichier des décès, MSSS (2010-2015)</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400" b="0" i="0" u="none" strike="noStrike" kern="1200" cap="none" spc="0" normalizeH="0" baseline="0" noProof="0" dirty="0" smtClean="0">
                          <a:ln>
                            <a:noFill/>
                          </a:ln>
                          <a:solidFill>
                            <a:prstClr val="black"/>
                          </a:solidFill>
                          <a:effectLst/>
                          <a:uLnTx/>
                          <a:uFillTx/>
                          <a:latin typeface="+mn-lt"/>
                          <a:ea typeface="+mn-ea"/>
                          <a:cs typeface="+mn-cs"/>
                        </a:rPr>
                        <a:t>Système d’information du PQDCS (Si-PQDCS), INSPQ (2015-2017)</a:t>
                      </a:r>
                    </a:p>
                  </a:txBody>
                  <a:tcPr/>
                </a:tc>
              </a:tr>
              <a:tr h="494668">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smtClean="0"/>
                        <a:t>Enquête québécoise sur la santé de la population (EQSP),</a:t>
                      </a:r>
                      <a:r>
                        <a:rPr lang="fr-CA" sz="1400" baseline="0" dirty="0" smtClean="0"/>
                        <a:t> </a:t>
                      </a:r>
                      <a:r>
                        <a:rPr lang="fr-CA" sz="1400" dirty="0" smtClean="0"/>
                        <a:t>Gouvernement du Québec, INSPQ (cycle 2014-2015)</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400" dirty="0" smtClean="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smtClean="0"/>
                        <a:t>Système intégré de surveillance des maladies chroniques du Québec (SISMACQ), </a:t>
                      </a:r>
                    </a:p>
                    <a:p>
                      <a:pPr marL="2844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400" dirty="0" smtClean="0"/>
                        <a:t>INSPQ (2015-2016)</a:t>
                      </a:r>
                    </a:p>
                    <a:p>
                      <a:pPr marL="0" indent="0">
                        <a:buFont typeface="Arial" panose="020B0604020202020204" pitchFamily="34" charset="0"/>
                        <a:buNone/>
                      </a:pPr>
                      <a:endParaRPr lang="fr-CA" sz="1400" dirty="0"/>
                    </a:p>
                  </a:txBody>
                  <a:tcPr/>
                </a:tc>
              </a:tr>
              <a:tr h="64080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smtClean="0"/>
                        <a:t>Enquête TOPO sur les maladies chroniques et leurs déterminants 2012, Direction régionale de santé publique de Montréal</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400" dirty="0" smtClean="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400" dirty="0" smtClean="0"/>
                    </a:p>
                  </a:txBody>
                  <a:tcPr/>
                </a:tc>
              </a:tr>
            </a:tbl>
          </a:graphicData>
        </a:graphic>
      </p:graphicFrame>
    </p:spTree>
    <p:extLst>
      <p:ext uri="{BB962C8B-B14F-4D97-AF65-F5344CB8AC3E}">
        <p14:creationId xmlns:p14="http://schemas.microsoft.com/office/powerpoint/2010/main" val="18008638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88702"/>
            <a:ext cx="8229600" cy="5037462"/>
          </a:xfrm>
        </p:spPr>
        <p:txBody>
          <a:bodyPr>
            <a:normAutofit/>
          </a:bodyPr>
          <a:lstStyle/>
          <a:p>
            <a:pPr marL="0" indent="0">
              <a:buNone/>
            </a:pPr>
            <a:r>
              <a:rPr lang="fr-CA" sz="1500" b="1" dirty="0" smtClean="0"/>
              <a:t>Une réalisation du service des Connaissances de la Direction régionale de santé publique de Montréal</a:t>
            </a:r>
          </a:p>
          <a:p>
            <a:pPr marL="0" indent="0">
              <a:buNone/>
            </a:pPr>
            <a:r>
              <a:rPr lang="fr-CA" sz="1500" b="1" dirty="0" smtClean="0"/>
              <a:t>Centre intégré universitaire de santé et de services sociaux (CIUSSS) du </a:t>
            </a:r>
            <a:r>
              <a:rPr lang="fr-CA" sz="1500" b="1" dirty="0" err="1" smtClean="0"/>
              <a:t>Centre-Sud-de-l’île-de-Montréal</a:t>
            </a:r>
            <a:endParaRPr lang="fr-CA" sz="1500" b="1" dirty="0" smtClean="0"/>
          </a:p>
          <a:p>
            <a:pPr marL="0" indent="0">
              <a:spcBef>
                <a:spcPts val="1200"/>
              </a:spcBef>
              <a:buNone/>
            </a:pPr>
            <a:r>
              <a:rPr lang="fr-CA" sz="1500" dirty="0" smtClean="0"/>
              <a:t>1301, rue Sherbrooke Est Montréal (Québec) H2L 1M3</a:t>
            </a:r>
          </a:p>
          <a:p>
            <a:pPr marL="0" indent="0">
              <a:spcBef>
                <a:spcPts val="0"/>
              </a:spcBef>
              <a:buNone/>
            </a:pPr>
            <a:r>
              <a:rPr lang="fr-CA" sz="1500" dirty="0" smtClean="0"/>
              <a:t>Téléphone: 514-528-2400</a:t>
            </a:r>
          </a:p>
          <a:p>
            <a:pPr marL="0" indent="0">
              <a:spcBef>
                <a:spcPts val="0"/>
              </a:spcBef>
              <a:buNone/>
            </a:pPr>
            <a:r>
              <a:rPr lang="fr-CA" sz="1500" dirty="0" smtClean="0">
                <a:hlinkClick r:id="rId2"/>
              </a:rPr>
              <a:t>www.ciusss-centresudmtl.gouv.qc.ca</a:t>
            </a:r>
            <a:endParaRPr lang="fr-CA" sz="1500" dirty="0" smtClean="0"/>
          </a:p>
          <a:p>
            <a:pPr marL="0" indent="0">
              <a:spcBef>
                <a:spcPts val="1200"/>
              </a:spcBef>
              <a:buNone/>
            </a:pPr>
            <a:r>
              <a:rPr lang="fr-CA" sz="1500" dirty="0" smtClean="0"/>
              <a:t>© Direction régionale de santé publique (2018) </a:t>
            </a:r>
          </a:p>
          <a:p>
            <a:pPr marL="0" indent="0">
              <a:buNone/>
            </a:pPr>
            <a:endParaRPr lang="fr-CA" sz="1500" b="1" dirty="0" smtClean="0"/>
          </a:p>
          <a:p>
            <a:pPr marL="0" indent="0">
              <a:buNone/>
            </a:pPr>
            <a:r>
              <a:rPr lang="fr-CA" sz="1500" b="1" dirty="0" smtClean="0"/>
              <a:t>Analyse et rédaction</a:t>
            </a:r>
          </a:p>
          <a:p>
            <a:pPr marL="0" indent="0">
              <a:buNone/>
            </a:pPr>
            <a:r>
              <a:rPr lang="fr-CA" sz="1500" dirty="0" smtClean="0"/>
              <a:t>Maude Landry et James </a:t>
            </a:r>
            <a:r>
              <a:rPr lang="fr-CA" sz="1500" dirty="0" err="1" smtClean="0"/>
              <a:t>Massie</a:t>
            </a:r>
            <a:endParaRPr lang="fr-CA" sz="1500" dirty="0" smtClean="0"/>
          </a:p>
          <a:p>
            <a:pPr marL="0" indent="0">
              <a:buNone/>
            </a:pPr>
            <a:endParaRPr lang="fr-CA" sz="1500" b="1" dirty="0" smtClean="0"/>
          </a:p>
          <a:p>
            <a:pPr marL="0" indent="0">
              <a:buNone/>
            </a:pPr>
            <a:r>
              <a:rPr lang="fr-CA" sz="1500" b="1" dirty="0" smtClean="0"/>
              <a:t>Traitement des données</a:t>
            </a:r>
          </a:p>
          <a:p>
            <a:pPr marL="0" indent="0">
              <a:buNone/>
            </a:pPr>
            <a:r>
              <a:rPr lang="fr-CA" sz="1500" dirty="0" smtClean="0"/>
              <a:t>Bruno </a:t>
            </a:r>
            <a:r>
              <a:rPr lang="fr-CA" sz="1500" dirty="0" err="1" smtClean="0"/>
              <a:t>Thibert</a:t>
            </a:r>
            <a:endParaRPr lang="fr-CA" sz="1500" dirty="0" smtClean="0"/>
          </a:p>
          <a:p>
            <a:pPr marL="0" indent="0">
              <a:buNone/>
            </a:pPr>
            <a:r>
              <a:rPr lang="fr-CA" sz="1500" dirty="0" err="1" smtClean="0"/>
              <a:t>Garbis</a:t>
            </a:r>
            <a:r>
              <a:rPr lang="fr-CA" sz="1500" dirty="0" smtClean="0"/>
              <a:t> </a:t>
            </a:r>
            <a:r>
              <a:rPr lang="fr-CA" sz="1500" dirty="0" err="1" smtClean="0"/>
              <a:t>Meshefedjian</a:t>
            </a:r>
            <a:endParaRPr lang="fr-CA" sz="1500" dirty="0" smtClean="0"/>
          </a:p>
          <a:p>
            <a:pPr marL="0" indent="0">
              <a:buNone/>
            </a:pPr>
            <a:r>
              <a:rPr lang="fr-CA" sz="1500" dirty="0" smtClean="0"/>
              <a:t>James </a:t>
            </a:r>
            <a:r>
              <a:rPr lang="fr-CA" sz="1500" dirty="0" err="1" smtClean="0"/>
              <a:t>Massie</a:t>
            </a:r>
            <a:endParaRPr lang="fr-CA" sz="1500" dirty="0" smtClean="0"/>
          </a:p>
          <a:p>
            <a:pPr marL="0" indent="0">
              <a:buNone/>
            </a:pPr>
            <a:r>
              <a:rPr lang="fr-CA" sz="1500" dirty="0" smtClean="0"/>
              <a:t>Mahamane Ibrahima</a:t>
            </a:r>
            <a:endParaRPr lang="fr-CA" sz="15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65</a:t>
            </a:fld>
            <a:endParaRPr lang="fr-BE"/>
          </a:p>
        </p:txBody>
      </p:sp>
      <p:sp>
        <p:nvSpPr>
          <p:cNvPr id="5" name="Titre 1"/>
          <p:cNvSpPr txBox="1">
            <a:spLocks/>
          </p:cNvSpPr>
          <p:nvPr/>
        </p:nvSpPr>
        <p:spPr>
          <a:xfrm>
            <a:off x="0" y="0"/>
            <a:ext cx="9144000" cy="540000"/>
          </a:xfrm>
          <a:prstGeom prst="rect">
            <a:avLst/>
          </a:prstGeom>
          <a:solidFill>
            <a:srgbClr val="7BC8AF"/>
          </a:solidFill>
          <a:ln>
            <a:solidFill>
              <a:srgbClr val="7BC8AF"/>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2800" dirty="0" smtClean="0">
                <a:solidFill>
                  <a:schemeClr val="bg1"/>
                </a:solidFill>
                <a:latin typeface="Trebuchet MS" panose="020B0603020202020204" pitchFamily="34" charset="0"/>
              </a:rPr>
              <a:t>Crédits</a:t>
            </a:r>
            <a:endParaRPr lang="fr-CA" sz="28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673422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Population du </a:t>
            </a:r>
            <a:r>
              <a:rPr lang="fr-CA" sz="2800" dirty="0">
                <a:solidFill>
                  <a:schemeClr val="bg1"/>
                </a:solidFill>
                <a:latin typeface="Trebuchet MS" panose="020B0603020202020204" pitchFamily="34" charset="0"/>
              </a:rPr>
              <a:t>CIUSSS </a:t>
            </a:r>
            <a:r>
              <a:rPr lang="fr-CA" sz="2800" dirty="0" smtClean="0">
                <a:solidFill>
                  <a:schemeClr val="bg1"/>
                </a:solidFill>
                <a:latin typeface="Trebuchet MS" panose="020B0603020202020204" pitchFamily="34" charset="0"/>
              </a:rPr>
              <a:t>du Centre-Ouest</a:t>
            </a:r>
            <a:endParaRPr lang="fr-CA" sz="2800" dirty="0">
              <a:solidFill>
                <a:schemeClr val="bg1"/>
              </a:solidFill>
              <a:latin typeface="Trebuchet MS" panose="020B0603020202020204" pitchFamily="34" charset="0"/>
            </a:endParaRPr>
          </a:p>
        </p:txBody>
      </p:sp>
      <p:sp>
        <p:nvSpPr>
          <p:cNvPr id="41" name="Espace réservé du numéro de diapositive 40"/>
          <p:cNvSpPr>
            <a:spLocks noGrp="1"/>
          </p:cNvSpPr>
          <p:nvPr>
            <p:ph type="sldNum" sz="quarter" idx="12"/>
          </p:nvPr>
        </p:nvSpPr>
        <p:spPr/>
        <p:txBody>
          <a:bodyPr/>
          <a:lstStyle/>
          <a:p>
            <a:fld id="{CF4668DC-857F-487D-BFFA-8C0CA5037977}" type="slidenum">
              <a:rPr lang="fr-BE" smtClean="0"/>
              <a:t>7</a:t>
            </a:fld>
            <a:endParaRPr lang="fr-BE" dirty="0"/>
          </a:p>
        </p:txBody>
      </p:sp>
      <p:sp>
        <p:nvSpPr>
          <p:cNvPr id="3" name="ZoneTexte 2"/>
          <p:cNvSpPr txBox="1"/>
          <p:nvPr/>
        </p:nvSpPr>
        <p:spPr>
          <a:xfrm>
            <a:off x="251448" y="648528"/>
            <a:ext cx="4320552" cy="830997"/>
          </a:xfrm>
          <a:prstGeom prst="rect">
            <a:avLst/>
          </a:prstGeom>
          <a:noFill/>
        </p:spPr>
        <p:txBody>
          <a:bodyPr wrap="square" rtlCol="0">
            <a:spAutoFit/>
          </a:bodyPr>
          <a:lstStyle/>
          <a:p>
            <a:r>
              <a:rPr lang="fr-CA" sz="3200" b="1" dirty="0"/>
              <a:t>371 500 personnes</a:t>
            </a:r>
            <a:endParaRPr lang="fr-CA" sz="3200" b="1" dirty="0" smtClean="0"/>
          </a:p>
          <a:p>
            <a:r>
              <a:rPr lang="fr-CA" sz="1600" b="1" dirty="0" smtClean="0"/>
              <a:t>vivent sur le territoire en 2018</a:t>
            </a:r>
          </a:p>
        </p:txBody>
      </p:sp>
      <p:sp>
        <p:nvSpPr>
          <p:cNvPr id="4" name="ZoneTexte 3"/>
          <p:cNvSpPr txBox="1"/>
          <p:nvPr/>
        </p:nvSpPr>
        <p:spPr>
          <a:xfrm>
            <a:off x="251448" y="4381384"/>
            <a:ext cx="8641104" cy="307777"/>
          </a:xfrm>
          <a:prstGeom prst="rect">
            <a:avLst/>
          </a:prstGeom>
          <a:noFill/>
        </p:spPr>
        <p:txBody>
          <a:bodyPr wrap="square" rtlCol="0">
            <a:spAutoFit/>
          </a:bodyPr>
          <a:lstStyle/>
          <a:p>
            <a:pPr algn="ctr"/>
            <a:r>
              <a:rPr lang="fr-CA" sz="1400" b="1" dirty="0" smtClean="0"/>
              <a:t>Répartition de la population à Montréal selon le CIUSSS, 2018</a:t>
            </a:r>
            <a:endParaRPr lang="fr-CA" sz="1400" b="1" dirty="0"/>
          </a:p>
        </p:txBody>
      </p:sp>
      <p:grpSp>
        <p:nvGrpSpPr>
          <p:cNvPr id="40" name="Groupe 39"/>
          <p:cNvGrpSpPr/>
          <p:nvPr/>
        </p:nvGrpSpPr>
        <p:grpSpPr>
          <a:xfrm>
            <a:off x="521632" y="2281797"/>
            <a:ext cx="2340000" cy="504000"/>
            <a:chOff x="431471" y="2168839"/>
            <a:chExt cx="2340000" cy="540000"/>
          </a:xfrm>
          <a:solidFill>
            <a:srgbClr val="FF962D"/>
          </a:solidFill>
        </p:grpSpPr>
        <p:sp>
          <p:nvSpPr>
            <p:cNvPr id="34" name="Rectangle à coins arrondis 33"/>
            <p:cNvSpPr/>
            <p:nvPr/>
          </p:nvSpPr>
          <p:spPr>
            <a:xfrm>
              <a:off x="431471" y="2168839"/>
              <a:ext cx="2340000" cy="540000"/>
            </a:xfrm>
            <a:prstGeom prst="roundRect">
              <a:avLst/>
            </a:prstGeom>
            <a:grpFill/>
            <a:ln>
              <a:solidFill>
                <a:srgbClr val="FF9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000">
                <a:solidFill>
                  <a:schemeClr val="tx1"/>
                </a:solidFill>
              </a:endParaRPr>
            </a:p>
          </p:txBody>
        </p:sp>
        <p:sp>
          <p:nvSpPr>
            <p:cNvPr id="39" name="ZoneTexte 38"/>
            <p:cNvSpPr txBox="1"/>
            <p:nvPr/>
          </p:nvSpPr>
          <p:spPr>
            <a:xfrm>
              <a:off x="611344" y="2224494"/>
              <a:ext cx="1980253" cy="428689"/>
            </a:xfrm>
            <a:prstGeom prst="rect">
              <a:avLst/>
            </a:prstGeom>
            <a:grpFill/>
            <a:ln>
              <a:noFill/>
            </a:ln>
          </p:spPr>
          <p:txBody>
            <a:bodyPr wrap="square" rtlCol="0">
              <a:spAutoFit/>
            </a:bodyPr>
            <a:lstStyle/>
            <a:p>
              <a:pPr algn="ctr"/>
              <a:r>
                <a:rPr lang="fr-CA" sz="2000" b="1" dirty="0" smtClean="0"/>
                <a:t>132 300</a:t>
              </a:r>
              <a:endParaRPr lang="fr-CA" sz="2000" b="1" dirty="0"/>
            </a:p>
          </p:txBody>
        </p:sp>
      </p:grpSp>
      <p:grpSp>
        <p:nvGrpSpPr>
          <p:cNvPr id="42" name="Groupe 41"/>
          <p:cNvGrpSpPr/>
          <p:nvPr/>
        </p:nvGrpSpPr>
        <p:grpSpPr>
          <a:xfrm>
            <a:off x="521930" y="2888931"/>
            <a:ext cx="2340000" cy="504000"/>
            <a:chOff x="431471" y="2168839"/>
            <a:chExt cx="2340000" cy="540000"/>
          </a:xfrm>
          <a:solidFill>
            <a:srgbClr val="FF962D"/>
          </a:solidFill>
        </p:grpSpPr>
        <p:sp>
          <p:nvSpPr>
            <p:cNvPr id="43" name="Rectangle à coins arrondis 42"/>
            <p:cNvSpPr/>
            <p:nvPr/>
          </p:nvSpPr>
          <p:spPr>
            <a:xfrm>
              <a:off x="431471" y="2168839"/>
              <a:ext cx="2340000" cy="54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000">
                <a:solidFill>
                  <a:schemeClr val="tx1"/>
                </a:solidFill>
              </a:endParaRPr>
            </a:p>
          </p:txBody>
        </p:sp>
        <p:sp>
          <p:nvSpPr>
            <p:cNvPr id="44" name="ZoneTexte 43"/>
            <p:cNvSpPr txBox="1"/>
            <p:nvPr/>
          </p:nvSpPr>
          <p:spPr>
            <a:xfrm>
              <a:off x="611494" y="2224494"/>
              <a:ext cx="1980253" cy="428689"/>
            </a:xfrm>
            <a:prstGeom prst="rect">
              <a:avLst/>
            </a:prstGeom>
            <a:grpFill/>
            <a:ln>
              <a:solidFill>
                <a:srgbClr val="FF962D"/>
              </a:solidFill>
            </a:ln>
          </p:spPr>
          <p:txBody>
            <a:bodyPr wrap="square" rtlCol="0">
              <a:spAutoFit/>
            </a:bodyPr>
            <a:lstStyle/>
            <a:p>
              <a:pPr algn="ctr"/>
              <a:r>
                <a:rPr lang="fr-CA" sz="2000" b="1" dirty="0" smtClean="0"/>
                <a:t>239 200</a:t>
              </a:r>
              <a:endParaRPr lang="fr-CA" sz="2000" b="1" dirty="0"/>
            </a:p>
          </p:txBody>
        </p:sp>
      </p:grpSp>
      <p:grpSp>
        <p:nvGrpSpPr>
          <p:cNvPr id="45" name="Groupe 44"/>
          <p:cNvGrpSpPr/>
          <p:nvPr/>
        </p:nvGrpSpPr>
        <p:grpSpPr>
          <a:xfrm>
            <a:off x="5832161" y="2281797"/>
            <a:ext cx="2340000" cy="504000"/>
            <a:chOff x="431471" y="2168839"/>
            <a:chExt cx="2340000" cy="540000"/>
          </a:xfrm>
          <a:solidFill>
            <a:srgbClr val="FF962D"/>
          </a:solidFill>
        </p:grpSpPr>
        <p:sp>
          <p:nvSpPr>
            <p:cNvPr id="46" name="Rectangle à coins arrondis 45"/>
            <p:cNvSpPr/>
            <p:nvPr/>
          </p:nvSpPr>
          <p:spPr>
            <a:xfrm>
              <a:off x="431471" y="2168839"/>
              <a:ext cx="2340000" cy="540000"/>
            </a:xfrm>
            <a:prstGeom prst="roundRect">
              <a:avLst/>
            </a:prstGeom>
            <a:grpFill/>
            <a:ln>
              <a:solidFill>
                <a:srgbClr val="FF9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000">
                <a:solidFill>
                  <a:schemeClr val="tx1"/>
                </a:solidFill>
              </a:endParaRPr>
            </a:p>
          </p:txBody>
        </p:sp>
        <p:sp>
          <p:nvSpPr>
            <p:cNvPr id="47" name="ZoneTexte 46"/>
            <p:cNvSpPr txBox="1"/>
            <p:nvPr/>
          </p:nvSpPr>
          <p:spPr>
            <a:xfrm>
              <a:off x="611344" y="2224494"/>
              <a:ext cx="1980253" cy="428689"/>
            </a:xfrm>
            <a:prstGeom prst="rect">
              <a:avLst/>
            </a:prstGeom>
            <a:grpFill/>
            <a:ln>
              <a:noFill/>
            </a:ln>
          </p:spPr>
          <p:txBody>
            <a:bodyPr wrap="square" rtlCol="0">
              <a:spAutoFit/>
            </a:bodyPr>
            <a:lstStyle/>
            <a:p>
              <a:pPr algn="ctr"/>
              <a:r>
                <a:rPr lang="fr-CA" sz="2000" b="1" dirty="0" smtClean="0"/>
                <a:t>145 900</a:t>
              </a:r>
              <a:endParaRPr lang="fr-CA" sz="2000" b="1" dirty="0"/>
            </a:p>
          </p:txBody>
        </p:sp>
      </p:grpSp>
      <p:grpSp>
        <p:nvGrpSpPr>
          <p:cNvPr id="48" name="Groupe 47"/>
          <p:cNvGrpSpPr/>
          <p:nvPr/>
        </p:nvGrpSpPr>
        <p:grpSpPr>
          <a:xfrm>
            <a:off x="5833101" y="2888931"/>
            <a:ext cx="2340000" cy="504000"/>
            <a:chOff x="431471" y="2168839"/>
            <a:chExt cx="2340000" cy="540000"/>
          </a:xfrm>
          <a:solidFill>
            <a:srgbClr val="FF962D"/>
          </a:solidFill>
        </p:grpSpPr>
        <p:sp>
          <p:nvSpPr>
            <p:cNvPr id="49" name="Rectangle à coins arrondis 48"/>
            <p:cNvSpPr/>
            <p:nvPr/>
          </p:nvSpPr>
          <p:spPr>
            <a:xfrm>
              <a:off x="431471" y="2168839"/>
              <a:ext cx="2340000" cy="540000"/>
            </a:xfrm>
            <a:prstGeom prst="roundRect">
              <a:avLst/>
            </a:prstGeom>
            <a:grpFill/>
            <a:ln>
              <a:solidFill>
                <a:srgbClr val="FF9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000">
                <a:solidFill>
                  <a:schemeClr val="tx1"/>
                </a:solidFill>
              </a:endParaRPr>
            </a:p>
          </p:txBody>
        </p:sp>
        <p:sp>
          <p:nvSpPr>
            <p:cNvPr id="50" name="ZoneTexte 49"/>
            <p:cNvSpPr txBox="1"/>
            <p:nvPr/>
          </p:nvSpPr>
          <p:spPr>
            <a:xfrm>
              <a:off x="611494" y="2224494"/>
              <a:ext cx="1980253" cy="428689"/>
            </a:xfrm>
            <a:prstGeom prst="rect">
              <a:avLst/>
            </a:prstGeom>
            <a:grpFill/>
            <a:ln>
              <a:noFill/>
            </a:ln>
          </p:spPr>
          <p:txBody>
            <a:bodyPr wrap="square" rtlCol="0">
              <a:spAutoFit/>
            </a:bodyPr>
            <a:lstStyle/>
            <a:p>
              <a:pPr algn="ctr"/>
              <a:r>
                <a:rPr lang="fr-CA" sz="2000" b="1" dirty="0" smtClean="0"/>
                <a:t>262 500</a:t>
              </a:r>
              <a:endParaRPr lang="fr-CA" sz="2000" b="1" dirty="0"/>
            </a:p>
          </p:txBody>
        </p:sp>
      </p:grpSp>
      <p:sp>
        <p:nvSpPr>
          <p:cNvPr id="51" name="ZoneTexte 50"/>
          <p:cNvSpPr txBox="1"/>
          <p:nvPr/>
        </p:nvSpPr>
        <p:spPr>
          <a:xfrm>
            <a:off x="521632" y="1768729"/>
            <a:ext cx="2340000" cy="400110"/>
          </a:xfrm>
          <a:prstGeom prst="rect">
            <a:avLst/>
          </a:prstGeom>
          <a:noFill/>
        </p:spPr>
        <p:txBody>
          <a:bodyPr wrap="square" rtlCol="0">
            <a:spAutoFit/>
          </a:bodyPr>
          <a:lstStyle/>
          <a:p>
            <a:pPr algn="ctr"/>
            <a:r>
              <a:rPr lang="fr-CA" sz="2000" b="1" dirty="0" smtClean="0"/>
              <a:t>Population 2018</a:t>
            </a:r>
            <a:endParaRPr lang="fr-CA" sz="2000" b="1" dirty="0"/>
          </a:p>
        </p:txBody>
      </p:sp>
      <p:sp>
        <p:nvSpPr>
          <p:cNvPr id="52" name="ZoneTexte 51"/>
          <p:cNvSpPr txBox="1"/>
          <p:nvPr/>
        </p:nvSpPr>
        <p:spPr>
          <a:xfrm>
            <a:off x="5832160" y="1768729"/>
            <a:ext cx="2340149" cy="400110"/>
          </a:xfrm>
          <a:prstGeom prst="rect">
            <a:avLst/>
          </a:prstGeom>
          <a:noFill/>
        </p:spPr>
        <p:txBody>
          <a:bodyPr wrap="square" rtlCol="0">
            <a:spAutoFit/>
          </a:bodyPr>
          <a:lstStyle/>
          <a:p>
            <a:pPr algn="ctr"/>
            <a:r>
              <a:rPr lang="fr-CA" sz="2000" b="1" dirty="0" smtClean="0"/>
              <a:t>Population 2033</a:t>
            </a:r>
          </a:p>
        </p:txBody>
      </p:sp>
      <p:sp>
        <p:nvSpPr>
          <p:cNvPr id="53" name="ZoneTexte 52"/>
          <p:cNvSpPr txBox="1"/>
          <p:nvPr/>
        </p:nvSpPr>
        <p:spPr>
          <a:xfrm>
            <a:off x="2861931" y="2361442"/>
            <a:ext cx="2970230" cy="338554"/>
          </a:xfrm>
          <a:prstGeom prst="rect">
            <a:avLst/>
          </a:prstGeom>
          <a:noFill/>
        </p:spPr>
        <p:txBody>
          <a:bodyPr wrap="square" rtlCol="0">
            <a:spAutoFit/>
          </a:bodyPr>
          <a:lstStyle/>
          <a:p>
            <a:pPr algn="ctr"/>
            <a:r>
              <a:rPr lang="fr-CA" sz="1600" b="1" dirty="0"/>
              <a:t>RLS </a:t>
            </a:r>
            <a:r>
              <a:rPr lang="fr-CA" sz="1600" b="1" dirty="0" smtClean="0"/>
              <a:t>Cavendish</a:t>
            </a:r>
            <a:endParaRPr lang="fr-CA" sz="1600" b="1" dirty="0"/>
          </a:p>
        </p:txBody>
      </p:sp>
      <p:sp>
        <p:nvSpPr>
          <p:cNvPr id="54" name="ZoneTexte 53"/>
          <p:cNvSpPr txBox="1"/>
          <p:nvPr/>
        </p:nvSpPr>
        <p:spPr>
          <a:xfrm>
            <a:off x="2861930" y="2968576"/>
            <a:ext cx="2972426" cy="338554"/>
          </a:xfrm>
          <a:prstGeom prst="rect">
            <a:avLst/>
          </a:prstGeom>
          <a:noFill/>
        </p:spPr>
        <p:txBody>
          <a:bodyPr wrap="square" rtlCol="0">
            <a:spAutoFit/>
          </a:bodyPr>
          <a:lstStyle/>
          <a:p>
            <a:pPr algn="ctr"/>
            <a:r>
              <a:rPr lang="fr-CA" sz="1600" b="1" dirty="0"/>
              <a:t>RLS de la Montagne</a:t>
            </a:r>
          </a:p>
        </p:txBody>
      </p:sp>
      <p:cxnSp>
        <p:nvCxnSpPr>
          <p:cNvPr id="57" name="Connecteur droit 56"/>
          <p:cNvCxnSpPr/>
          <p:nvPr/>
        </p:nvCxnSpPr>
        <p:spPr>
          <a:xfrm>
            <a:off x="431471" y="3609023"/>
            <a:ext cx="7812000" cy="0"/>
          </a:xfrm>
          <a:prstGeom prst="line">
            <a:avLst/>
          </a:prstGeom>
          <a:ln w="19050">
            <a:solidFill>
              <a:srgbClr val="2492A8"/>
            </a:solidFill>
          </a:ln>
        </p:spPr>
        <p:style>
          <a:lnRef idx="1">
            <a:schemeClr val="accent1"/>
          </a:lnRef>
          <a:fillRef idx="0">
            <a:schemeClr val="accent1"/>
          </a:fillRef>
          <a:effectRef idx="0">
            <a:schemeClr val="accent1"/>
          </a:effectRef>
          <a:fontRef idx="minor">
            <a:schemeClr val="tx1"/>
          </a:fontRef>
        </p:style>
      </p:cxnSp>
      <p:sp>
        <p:nvSpPr>
          <p:cNvPr id="61" name="ZoneTexte 60"/>
          <p:cNvSpPr txBox="1"/>
          <p:nvPr/>
        </p:nvSpPr>
        <p:spPr>
          <a:xfrm>
            <a:off x="701804" y="3624695"/>
            <a:ext cx="1980253" cy="400110"/>
          </a:xfrm>
          <a:prstGeom prst="rect">
            <a:avLst/>
          </a:prstGeom>
          <a:noFill/>
        </p:spPr>
        <p:txBody>
          <a:bodyPr wrap="square" rtlCol="0">
            <a:spAutoFit/>
          </a:bodyPr>
          <a:lstStyle/>
          <a:p>
            <a:pPr algn="ctr"/>
            <a:r>
              <a:rPr lang="fr-CA" sz="2000" b="1" dirty="0" smtClean="0"/>
              <a:t>371 </a:t>
            </a:r>
            <a:r>
              <a:rPr lang="fr-CA" sz="2000" b="1" dirty="0"/>
              <a:t>5</a:t>
            </a:r>
            <a:r>
              <a:rPr lang="fr-CA" sz="2000" b="1" dirty="0" smtClean="0"/>
              <a:t>00</a:t>
            </a:r>
            <a:endParaRPr lang="fr-CA" sz="2000" b="1" dirty="0"/>
          </a:p>
        </p:txBody>
      </p:sp>
      <p:sp>
        <p:nvSpPr>
          <p:cNvPr id="62" name="ZoneTexte 61"/>
          <p:cNvSpPr txBox="1"/>
          <p:nvPr/>
        </p:nvSpPr>
        <p:spPr>
          <a:xfrm>
            <a:off x="6012333" y="3630515"/>
            <a:ext cx="1980253" cy="400110"/>
          </a:xfrm>
          <a:prstGeom prst="rect">
            <a:avLst/>
          </a:prstGeom>
          <a:noFill/>
        </p:spPr>
        <p:txBody>
          <a:bodyPr wrap="square" rtlCol="0">
            <a:spAutoFit/>
          </a:bodyPr>
          <a:lstStyle/>
          <a:p>
            <a:pPr algn="ctr"/>
            <a:r>
              <a:rPr lang="fr-CA" sz="2000" b="1" dirty="0" smtClean="0"/>
              <a:t>408 </a:t>
            </a:r>
            <a:r>
              <a:rPr lang="fr-CA" sz="2000" b="1" dirty="0"/>
              <a:t>3</a:t>
            </a:r>
            <a:r>
              <a:rPr lang="fr-CA" sz="2000" b="1" dirty="0" smtClean="0"/>
              <a:t>00</a:t>
            </a:r>
            <a:endParaRPr lang="fr-CA" sz="2000" b="1" dirty="0"/>
          </a:p>
        </p:txBody>
      </p:sp>
      <p:graphicFrame>
        <p:nvGraphicFramePr>
          <p:cNvPr id="26" name="Graphique 25"/>
          <p:cNvGraphicFramePr>
            <a:graphicFrameLocks/>
          </p:cNvGraphicFramePr>
          <p:nvPr>
            <p:extLst>
              <p:ext uri="{D42A27DB-BD31-4B8C-83A1-F6EECF244321}">
                <p14:modId xmlns:p14="http://schemas.microsoft.com/office/powerpoint/2010/main" val="2822249903"/>
              </p:ext>
            </p:extLst>
          </p:nvPr>
        </p:nvGraphicFramePr>
        <p:xfrm>
          <a:off x="252552" y="4689161"/>
          <a:ext cx="8640000" cy="165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8236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smtClean="0">
                <a:solidFill>
                  <a:schemeClr val="bg1"/>
                </a:solidFill>
                <a:latin typeface="Trebuchet MS" panose="020B0603020202020204" pitchFamily="34" charset="0"/>
              </a:rPr>
              <a:t>Portrait démographique: une vue d’ensemble</a:t>
            </a:r>
            <a:endParaRPr lang="fr-CA" sz="2800" dirty="0">
              <a:solidFill>
                <a:schemeClr val="bg1"/>
              </a:solidFill>
              <a:latin typeface="Trebuchet MS" panose="020B0603020202020204" pitchFamily="34" charset="0"/>
            </a:endParaRPr>
          </a:p>
        </p:txBody>
      </p:sp>
      <p:sp>
        <p:nvSpPr>
          <p:cNvPr id="41" name="Espace réservé du numéro de diapositive 40"/>
          <p:cNvSpPr>
            <a:spLocks noGrp="1"/>
          </p:cNvSpPr>
          <p:nvPr>
            <p:ph type="sldNum" sz="quarter" idx="12"/>
          </p:nvPr>
        </p:nvSpPr>
        <p:spPr/>
        <p:txBody>
          <a:bodyPr/>
          <a:lstStyle/>
          <a:p>
            <a:fld id="{CF4668DC-857F-487D-BFFA-8C0CA5037977}" type="slidenum">
              <a:rPr lang="fr-BE" smtClean="0"/>
              <a:t>8</a:t>
            </a:fld>
            <a:endParaRPr lang="fr-BE" dirty="0"/>
          </a:p>
        </p:txBody>
      </p:sp>
      <p:grpSp>
        <p:nvGrpSpPr>
          <p:cNvPr id="24" name="Groupe 23"/>
          <p:cNvGrpSpPr/>
          <p:nvPr/>
        </p:nvGrpSpPr>
        <p:grpSpPr>
          <a:xfrm>
            <a:off x="237812" y="1098943"/>
            <a:ext cx="3775080" cy="862868"/>
            <a:chOff x="251448" y="590155"/>
            <a:chExt cx="3775080" cy="862868"/>
          </a:xfrm>
        </p:grpSpPr>
        <p:sp>
          <p:nvSpPr>
            <p:cNvPr id="56" name="ZoneTexte 55"/>
            <p:cNvSpPr txBox="1"/>
            <p:nvPr/>
          </p:nvSpPr>
          <p:spPr>
            <a:xfrm>
              <a:off x="251448" y="590155"/>
              <a:ext cx="3775080" cy="338554"/>
            </a:xfrm>
            <a:prstGeom prst="rect">
              <a:avLst/>
            </a:prstGeom>
            <a:noFill/>
          </p:spPr>
          <p:txBody>
            <a:bodyPr wrap="square" rtlCol="0">
              <a:spAutoFit/>
            </a:bodyPr>
            <a:lstStyle/>
            <a:p>
              <a:r>
                <a:rPr lang="fr-CA" sz="1600" b="1" cap="small" dirty="0" smtClean="0"/>
                <a:t>Nombre annuel moyen de naissances</a:t>
              </a:r>
              <a:endParaRPr lang="fr-CA" sz="1600" b="1" cap="small" dirty="0"/>
            </a:p>
          </p:txBody>
        </p:sp>
        <p:sp>
          <p:nvSpPr>
            <p:cNvPr id="58" name="ZoneTexte 57"/>
            <p:cNvSpPr txBox="1"/>
            <p:nvPr/>
          </p:nvSpPr>
          <p:spPr>
            <a:xfrm>
              <a:off x="251448" y="806692"/>
              <a:ext cx="1979390" cy="646331"/>
            </a:xfrm>
            <a:prstGeom prst="rect">
              <a:avLst/>
            </a:prstGeom>
            <a:noFill/>
          </p:spPr>
          <p:txBody>
            <a:bodyPr wrap="square" rtlCol="0">
              <a:spAutoFit/>
            </a:bodyPr>
            <a:lstStyle/>
            <a:p>
              <a:r>
                <a:rPr lang="fr-CA" sz="3600" b="1" dirty="0" smtClean="0"/>
                <a:t>4 160</a:t>
              </a:r>
              <a:endParaRPr lang="fr-CA" sz="3600" b="1" dirty="0"/>
            </a:p>
          </p:txBody>
        </p:sp>
      </p:grpSp>
      <p:sp>
        <p:nvSpPr>
          <p:cNvPr id="63" name="ZoneTexte 62"/>
          <p:cNvSpPr txBox="1"/>
          <p:nvPr/>
        </p:nvSpPr>
        <p:spPr>
          <a:xfrm>
            <a:off x="-13890" y="3057515"/>
            <a:ext cx="4278484" cy="292388"/>
          </a:xfrm>
          <a:prstGeom prst="rect">
            <a:avLst/>
          </a:prstGeom>
          <a:noFill/>
        </p:spPr>
        <p:txBody>
          <a:bodyPr wrap="square" rtlCol="0">
            <a:spAutoFit/>
          </a:bodyPr>
          <a:lstStyle/>
          <a:p>
            <a:pPr algn="ctr"/>
            <a:r>
              <a:rPr lang="fr-CA" sz="1300" b="1" dirty="0" smtClean="0"/>
              <a:t>Répartition des naissances à Mtl (%) selon le territoire</a:t>
            </a:r>
            <a:endParaRPr lang="fr-CA" sz="1300" b="1" dirty="0"/>
          </a:p>
        </p:txBody>
      </p:sp>
      <p:grpSp>
        <p:nvGrpSpPr>
          <p:cNvPr id="6" name="Groupe 5"/>
          <p:cNvGrpSpPr/>
          <p:nvPr/>
        </p:nvGrpSpPr>
        <p:grpSpPr>
          <a:xfrm>
            <a:off x="4701892" y="4373367"/>
            <a:ext cx="3671885" cy="1655246"/>
            <a:chOff x="4701892" y="4373367"/>
            <a:chExt cx="3671885" cy="1655246"/>
          </a:xfrm>
        </p:grpSpPr>
        <p:grpSp>
          <p:nvGrpSpPr>
            <p:cNvPr id="20" name="Groupe 19"/>
            <p:cNvGrpSpPr/>
            <p:nvPr/>
          </p:nvGrpSpPr>
          <p:grpSpPr>
            <a:xfrm>
              <a:off x="4701892" y="4843673"/>
              <a:ext cx="3671885" cy="1184940"/>
              <a:chOff x="4572000" y="4305487"/>
              <a:chExt cx="3671885" cy="1184940"/>
            </a:xfrm>
          </p:grpSpPr>
          <p:sp>
            <p:nvSpPr>
              <p:cNvPr id="13" name="Flèche vers le haut 12"/>
              <p:cNvSpPr>
                <a:spLocks noChangeAspect="1"/>
              </p:cNvSpPr>
              <p:nvPr/>
            </p:nvSpPr>
            <p:spPr>
              <a:xfrm>
                <a:off x="4864504" y="4674819"/>
                <a:ext cx="301282" cy="380337"/>
              </a:xfrm>
              <a:prstGeom prst="upArrow">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grpSp>
            <p:nvGrpSpPr>
              <p:cNvPr id="16" name="Groupe 15"/>
              <p:cNvGrpSpPr/>
              <p:nvPr/>
            </p:nvGrpSpPr>
            <p:grpSpPr>
              <a:xfrm>
                <a:off x="4572000" y="4305487"/>
                <a:ext cx="3671885" cy="1184940"/>
                <a:chOff x="4572000" y="4305487"/>
                <a:chExt cx="3671885" cy="1184940"/>
              </a:xfrm>
            </p:grpSpPr>
            <p:grpSp>
              <p:nvGrpSpPr>
                <p:cNvPr id="10" name="Groupe 9"/>
                <p:cNvGrpSpPr/>
                <p:nvPr/>
              </p:nvGrpSpPr>
              <p:grpSpPr>
                <a:xfrm>
                  <a:off x="4572000" y="4305487"/>
                  <a:ext cx="2231701" cy="1184940"/>
                  <a:chOff x="0" y="637269"/>
                  <a:chExt cx="2231701" cy="1184940"/>
                </a:xfrm>
              </p:grpSpPr>
              <p:sp>
                <p:nvSpPr>
                  <p:cNvPr id="7" name="ZoneTexte 6"/>
                  <p:cNvSpPr txBox="1"/>
                  <p:nvPr/>
                </p:nvSpPr>
                <p:spPr>
                  <a:xfrm>
                    <a:off x="0" y="637269"/>
                    <a:ext cx="2231701" cy="369332"/>
                  </a:xfrm>
                  <a:prstGeom prst="rect">
                    <a:avLst/>
                  </a:prstGeom>
                  <a:noFill/>
                </p:spPr>
                <p:txBody>
                  <a:bodyPr wrap="square" rtlCol="0">
                    <a:spAutoFit/>
                  </a:bodyPr>
                  <a:lstStyle/>
                  <a:p>
                    <a:pPr algn="ctr"/>
                    <a:r>
                      <a:rPr lang="fr-CA" cap="small" dirty="0" err="1" smtClean="0"/>
                      <a:t>Ciusss</a:t>
                    </a:r>
                    <a:endParaRPr lang="fr-CA" cap="small" dirty="0"/>
                  </a:p>
                </p:txBody>
              </p:sp>
              <p:sp>
                <p:nvSpPr>
                  <p:cNvPr id="8" name="ZoneTexte 7"/>
                  <p:cNvSpPr txBox="1"/>
                  <p:nvPr/>
                </p:nvSpPr>
                <p:spPr>
                  <a:xfrm>
                    <a:off x="530774" y="895696"/>
                    <a:ext cx="1170149" cy="646331"/>
                  </a:xfrm>
                  <a:prstGeom prst="rect">
                    <a:avLst/>
                  </a:prstGeom>
                  <a:noFill/>
                </p:spPr>
                <p:txBody>
                  <a:bodyPr wrap="square" rtlCol="0">
                    <a:spAutoFit/>
                  </a:bodyPr>
                  <a:lstStyle/>
                  <a:p>
                    <a:pPr algn="ctr"/>
                    <a:r>
                      <a:rPr lang="fr-CA" sz="3600" b="1" dirty="0" smtClean="0"/>
                      <a:t>84,8</a:t>
                    </a:r>
                    <a:endParaRPr lang="fr-CA" sz="3600" b="1" dirty="0"/>
                  </a:p>
                </p:txBody>
              </p:sp>
              <p:sp>
                <p:nvSpPr>
                  <p:cNvPr id="9" name="ZoneTexte 8"/>
                  <p:cNvSpPr txBox="1"/>
                  <p:nvPr/>
                </p:nvSpPr>
                <p:spPr>
                  <a:xfrm>
                    <a:off x="215733" y="1422099"/>
                    <a:ext cx="1800230" cy="400110"/>
                  </a:xfrm>
                  <a:prstGeom prst="rect">
                    <a:avLst/>
                  </a:prstGeom>
                  <a:noFill/>
                </p:spPr>
                <p:txBody>
                  <a:bodyPr wrap="square" rtlCol="0">
                    <a:spAutoFit/>
                  </a:bodyPr>
                  <a:lstStyle/>
                  <a:p>
                    <a:pPr algn="ctr"/>
                    <a:r>
                      <a:rPr lang="fr-CA" sz="2000" b="1" cap="small" dirty="0" smtClean="0"/>
                      <a:t>ans</a:t>
                    </a:r>
                    <a:endParaRPr lang="fr-CA" sz="2000" b="1" cap="small" dirty="0"/>
                  </a:p>
                </p:txBody>
              </p:sp>
            </p:grpSp>
            <p:grpSp>
              <p:nvGrpSpPr>
                <p:cNvPr id="65" name="Groupe 64"/>
                <p:cNvGrpSpPr/>
                <p:nvPr/>
              </p:nvGrpSpPr>
              <p:grpSpPr>
                <a:xfrm>
                  <a:off x="6012184" y="4305487"/>
                  <a:ext cx="2231701" cy="1184940"/>
                  <a:chOff x="0" y="637269"/>
                  <a:chExt cx="2231701" cy="1184940"/>
                </a:xfrm>
              </p:grpSpPr>
              <p:sp>
                <p:nvSpPr>
                  <p:cNvPr id="66" name="ZoneTexte 65"/>
                  <p:cNvSpPr txBox="1"/>
                  <p:nvPr/>
                </p:nvSpPr>
                <p:spPr>
                  <a:xfrm>
                    <a:off x="0" y="637269"/>
                    <a:ext cx="2231701" cy="369332"/>
                  </a:xfrm>
                  <a:prstGeom prst="rect">
                    <a:avLst/>
                  </a:prstGeom>
                  <a:noFill/>
                </p:spPr>
                <p:txBody>
                  <a:bodyPr wrap="square" rtlCol="0">
                    <a:spAutoFit/>
                  </a:bodyPr>
                  <a:lstStyle/>
                  <a:p>
                    <a:pPr algn="ctr"/>
                    <a:r>
                      <a:rPr lang="fr-CA" cap="small" dirty="0" smtClean="0"/>
                      <a:t>Montréal</a:t>
                    </a:r>
                    <a:endParaRPr lang="fr-CA" cap="small" dirty="0"/>
                  </a:p>
                </p:txBody>
              </p:sp>
              <p:sp>
                <p:nvSpPr>
                  <p:cNvPr id="67" name="ZoneTexte 66"/>
                  <p:cNvSpPr txBox="1"/>
                  <p:nvPr/>
                </p:nvSpPr>
                <p:spPr>
                  <a:xfrm>
                    <a:off x="530774" y="895696"/>
                    <a:ext cx="1170149" cy="646331"/>
                  </a:xfrm>
                  <a:prstGeom prst="rect">
                    <a:avLst/>
                  </a:prstGeom>
                  <a:noFill/>
                </p:spPr>
                <p:txBody>
                  <a:bodyPr wrap="square" rtlCol="0">
                    <a:spAutoFit/>
                  </a:bodyPr>
                  <a:lstStyle/>
                  <a:p>
                    <a:pPr algn="ctr"/>
                    <a:r>
                      <a:rPr lang="fr-CA" sz="3600" b="1" dirty="0" smtClean="0"/>
                      <a:t>82,2</a:t>
                    </a:r>
                    <a:endParaRPr lang="fr-CA" sz="3600" b="1" dirty="0"/>
                  </a:p>
                </p:txBody>
              </p:sp>
              <p:sp>
                <p:nvSpPr>
                  <p:cNvPr id="68" name="ZoneTexte 67"/>
                  <p:cNvSpPr txBox="1"/>
                  <p:nvPr/>
                </p:nvSpPr>
                <p:spPr>
                  <a:xfrm>
                    <a:off x="215733" y="1422099"/>
                    <a:ext cx="1800230" cy="400110"/>
                  </a:xfrm>
                  <a:prstGeom prst="rect">
                    <a:avLst/>
                  </a:prstGeom>
                  <a:noFill/>
                </p:spPr>
                <p:txBody>
                  <a:bodyPr wrap="square" rtlCol="0">
                    <a:spAutoFit/>
                  </a:bodyPr>
                  <a:lstStyle/>
                  <a:p>
                    <a:pPr algn="ctr"/>
                    <a:r>
                      <a:rPr lang="fr-CA" sz="2000" b="1" cap="small" dirty="0" smtClean="0"/>
                      <a:t>ans</a:t>
                    </a:r>
                    <a:endParaRPr lang="fr-CA" sz="2000" b="1" cap="small" dirty="0"/>
                  </a:p>
                </p:txBody>
              </p:sp>
            </p:grpSp>
          </p:grpSp>
        </p:grpSp>
        <p:sp>
          <p:nvSpPr>
            <p:cNvPr id="18" name="Rectangle à coins arrondis 17"/>
            <p:cNvSpPr/>
            <p:nvPr/>
          </p:nvSpPr>
          <p:spPr>
            <a:xfrm>
              <a:off x="4737604" y="4382653"/>
              <a:ext cx="3600462" cy="360046"/>
            </a:xfrm>
            <a:prstGeom prst="roundRect">
              <a:avLst/>
            </a:prstGeom>
            <a:solidFill>
              <a:srgbClr val="085DB0"/>
            </a:solidFill>
            <a:ln>
              <a:solidFill>
                <a:srgbClr val="085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ZoneTexte 14"/>
            <p:cNvSpPr txBox="1"/>
            <p:nvPr/>
          </p:nvSpPr>
          <p:spPr>
            <a:xfrm>
              <a:off x="4967278" y="4373367"/>
              <a:ext cx="3141109" cy="369332"/>
            </a:xfrm>
            <a:prstGeom prst="rect">
              <a:avLst/>
            </a:prstGeom>
            <a:noFill/>
            <a:ln>
              <a:noFill/>
            </a:ln>
          </p:spPr>
          <p:txBody>
            <a:bodyPr wrap="square" rtlCol="0">
              <a:spAutoFit/>
            </a:bodyPr>
            <a:lstStyle/>
            <a:p>
              <a:pPr algn="ctr"/>
              <a:r>
                <a:rPr lang="fr-CA" b="1" dirty="0" smtClean="0">
                  <a:solidFill>
                    <a:schemeClr val="bg1"/>
                  </a:solidFill>
                </a:rPr>
                <a:t>Espérance de vie </a:t>
              </a:r>
              <a:r>
                <a:rPr lang="fr-CA" sz="1100" b="1" dirty="0" smtClean="0">
                  <a:solidFill>
                    <a:prstClr val="white"/>
                  </a:solidFill>
                </a:rPr>
                <a:t>(</a:t>
              </a:r>
              <a:r>
                <a:rPr lang="fr-CA" sz="1100" b="1" dirty="0">
                  <a:solidFill>
                    <a:prstClr val="white"/>
                  </a:solidFill>
                </a:rPr>
                <a:t>2010-2014) </a:t>
              </a:r>
              <a:endParaRPr lang="fr-CA" b="1" dirty="0">
                <a:solidFill>
                  <a:schemeClr val="bg1"/>
                </a:solidFill>
              </a:endParaRPr>
            </a:p>
          </p:txBody>
        </p:sp>
      </p:grpSp>
      <p:sp>
        <p:nvSpPr>
          <p:cNvPr id="69" name="ZoneTexte 68"/>
          <p:cNvSpPr txBox="1"/>
          <p:nvPr/>
        </p:nvSpPr>
        <p:spPr>
          <a:xfrm>
            <a:off x="4234715" y="1088701"/>
            <a:ext cx="4909285" cy="276999"/>
          </a:xfrm>
          <a:prstGeom prst="rect">
            <a:avLst/>
          </a:prstGeom>
          <a:noFill/>
        </p:spPr>
        <p:txBody>
          <a:bodyPr wrap="square" rtlCol="0">
            <a:spAutoFit/>
          </a:bodyPr>
          <a:lstStyle/>
          <a:p>
            <a:pPr algn="ctr"/>
            <a:r>
              <a:rPr lang="fr-CA" sz="1200" b="1" dirty="0" smtClean="0"/>
              <a:t>Répartition de la population </a:t>
            </a:r>
            <a:r>
              <a:rPr lang="fr-CA" sz="1200" b="1" dirty="0"/>
              <a:t>(%) </a:t>
            </a:r>
            <a:r>
              <a:rPr lang="fr-CA" sz="1200" b="1" dirty="0" smtClean="0"/>
              <a:t>selon le groupe d’âge</a:t>
            </a:r>
            <a:endParaRPr lang="fr-CA" sz="1200" b="1" dirty="0"/>
          </a:p>
        </p:txBody>
      </p:sp>
      <p:cxnSp>
        <p:nvCxnSpPr>
          <p:cNvPr id="28" name="Connecteur droit 27"/>
          <p:cNvCxnSpPr/>
          <p:nvPr/>
        </p:nvCxnSpPr>
        <p:spPr>
          <a:xfrm>
            <a:off x="4226089" y="652999"/>
            <a:ext cx="0" cy="6016415"/>
          </a:xfrm>
          <a:prstGeom prst="line">
            <a:avLst/>
          </a:prstGeom>
          <a:ln w="28575">
            <a:solidFill>
              <a:srgbClr val="2492A8"/>
            </a:solidFill>
          </a:ln>
        </p:spPr>
        <p:style>
          <a:lnRef idx="1">
            <a:schemeClr val="accent1"/>
          </a:lnRef>
          <a:fillRef idx="0">
            <a:schemeClr val="accent1"/>
          </a:fillRef>
          <a:effectRef idx="0">
            <a:schemeClr val="accent1"/>
          </a:effectRef>
          <a:fontRef idx="minor">
            <a:schemeClr val="tx1"/>
          </a:fontRef>
        </p:style>
      </p:cxnSp>
      <p:grpSp>
        <p:nvGrpSpPr>
          <p:cNvPr id="93" name="Groupe 92"/>
          <p:cNvGrpSpPr/>
          <p:nvPr/>
        </p:nvGrpSpPr>
        <p:grpSpPr>
          <a:xfrm>
            <a:off x="191405" y="1988816"/>
            <a:ext cx="2400342" cy="791318"/>
            <a:chOff x="191405" y="1988816"/>
            <a:chExt cx="2400342" cy="791318"/>
          </a:xfrm>
        </p:grpSpPr>
        <p:sp>
          <p:nvSpPr>
            <p:cNvPr id="76" name="ZoneTexte 75"/>
            <p:cNvSpPr txBox="1"/>
            <p:nvPr/>
          </p:nvSpPr>
          <p:spPr>
            <a:xfrm>
              <a:off x="191405" y="2182131"/>
              <a:ext cx="576000" cy="370800"/>
            </a:xfrm>
            <a:prstGeom prst="rect">
              <a:avLst/>
            </a:prstGeom>
            <a:noFill/>
          </p:spPr>
          <p:txBody>
            <a:bodyPr wrap="square" rtlCol="0">
              <a:spAutoFit/>
            </a:bodyPr>
            <a:lstStyle/>
            <a:p>
              <a:r>
                <a:rPr lang="fr-CA" dirty="0" smtClean="0"/>
                <a:t>CAV</a:t>
              </a:r>
              <a:endParaRPr lang="fr-CA" dirty="0"/>
            </a:p>
          </p:txBody>
        </p:sp>
        <p:sp>
          <p:nvSpPr>
            <p:cNvPr id="78" name="ZoneTexte 77"/>
            <p:cNvSpPr txBox="1"/>
            <p:nvPr/>
          </p:nvSpPr>
          <p:spPr>
            <a:xfrm>
              <a:off x="832932" y="2182131"/>
              <a:ext cx="1758815" cy="369332"/>
            </a:xfrm>
            <a:prstGeom prst="rect">
              <a:avLst/>
            </a:prstGeom>
            <a:noFill/>
          </p:spPr>
          <p:txBody>
            <a:bodyPr wrap="none" rtlCol="0">
              <a:spAutoFit/>
            </a:bodyPr>
            <a:lstStyle/>
            <a:p>
              <a:pPr algn="r"/>
              <a:r>
                <a:rPr lang="fr-CA" b="1" dirty="0" smtClean="0"/>
                <a:t>1 390 </a:t>
              </a:r>
              <a:r>
                <a:rPr lang="fr-CA" dirty="0" smtClean="0"/>
                <a:t>naissances</a:t>
              </a:r>
              <a:endParaRPr lang="fr-CA" dirty="0"/>
            </a:p>
          </p:txBody>
        </p:sp>
        <p:sp>
          <p:nvSpPr>
            <p:cNvPr id="79" name="ZoneTexte 78"/>
            <p:cNvSpPr txBox="1"/>
            <p:nvPr/>
          </p:nvSpPr>
          <p:spPr>
            <a:xfrm>
              <a:off x="832932" y="2410802"/>
              <a:ext cx="1758815" cy="369332"/>
            </a:xfrm>
            <a:prstGeom prst="rect">
              <a:avLst/>
            </a:prstGeom>
            <a:noFill/>
          </p:spPr>
          <p:txBody>
            <a:bodyPr wrap="none" rtlCol="0">
              <a:spAutoFit/>
            </a:bodyPr>
            <a:lstStyle/>
            <a:p>
              <a:pPr algn="r"/>
              <a:r>
                <a:rPr lang="fr-CA" b="1" dirty="0" smtClean="0"/>
                <a:t>2 770 </a:t>
              </a:r>
              <a:r>
                <a:rPr lang="fr-CA" dirty="0" smtClean="0"/>
                <a:t>naissances</a:t>
              </a:r>
              <a:endParaRPr lang="fr-CA" dirty="0"/>
            </a:p>
          </p:txBody>
        </p:sp>
        <p:sp>
          <p:nvSpPr>
            <p:cNvPr id="80" name="ZoneTexte 79"/>
            <p:cNvSpPr txBox="1"/>
            <p:nvPr/>
          </p:nvSpPr>
          <p:spPr>
            <a:xfrm>
              <a:off x="191405" y="2409334"/>
              <a:ext cx="684000" cy="370800"/>
            </a:xfrm>
            <a:prstGeom prst="rect">
              <a:avLst/>
            </a:prstGeom>
            <a:noFill/>
          </p:spPr>
          <p:txBody>
            <a:bodyPr wrap="square" rtlCol="0">
              <a:spAutoFit/>
            </a:bodyPr>
            <a:lstStyle/>
            <a:p>
              <a:r>
                <a:rPr lang="fr-CA" dirty="0" smtClean="0"/>
                <a:t>MON</a:t>
              </a:r>
              <a:endParaRPr lang="fr-CA" dirty="0"/>
            </a:p>
          </p:txBody>
        </p:sp>
        <p:sp>
          <p:nvSpPr>
            <p:cNvPr id="81" name="ZoneTexte 80"/>
            <p:cNvSpPr txBox="1"/>
            <p:nvPr/>
          </p:nvSpPr>
          <p:spPr>
            <a:xfrm>
              <a:off x="191406" y="1988816"/>
              <a:ext cx="409086" cy="276999"/>
            </a:xfrm>
            <a:prstGeom prst="rect">
              <a:avLst/>
            </a:prstGeom>
            <a:noFill/>
          </p:spPr>
          <p:txBody>
            <a:bodyPr wrap="none" rtlCol="0">
              <a:spAutoFit/>
            </a:bodyPr>
            <a:lstStyle/>
            <a:p>
              <a:r>
                <a:rPr lang="fr-CA" sz="1200" b="1" dirty="0" smtClean="0"/>
                <a:t>RLS</a:t>
              </a:r>
              <a:endParaRPr lang="fr-CA" sz="1200" b="1" dirty="0"/>
            </a:p>
          </p:txBody>
        </p:sp>
      </p:grpSp>
      <p:sp>
        <p:nvSpPr>
          <p:cNvPr id="92" name="ZoneTexte 91"/>
          <p:cNvSpPr txBox="1"/>
          <p:nvPr/>
        </p:nvSpPr>
        <p:spPr>
          <a:xfrm>
            <a:off x="156514" y="4343268"/>
            <a:ext cx="3856378" cy="1426031"/>
          </a:xfrm>
          <a:prstGeom prst="rect">
            <a:avLst/>
          </a:prstGeom>
          <a:solidFill>
            <a:srgbClr val="E4F6F8"/>
          </a:solidFill>
          <a:ln>
            <a:solidFill>
              <a:srgbClr val="E4F6F8"/>
            </a:solidFill>
          </a:ln>
        </p:spPr>
        <p:txBody>
          <a:bodyPr wrap="square" rtlCol="0">
            <a:spAutoFit/>
          </a:bodyPr>
          <a:lstStyle/>
          <a:p>
            <a:pPr>
              <a:spcAft>
                <a:spcPts val="1000"/>
              </a:spcAft>
            </a:pPr>
            <a:r>
              <a:rPr lang="fr-CA" sz="1400" dirty="0"/>
              <a:t>Par rapport à Montréal</a:t>
            </a:r>
            <a:r>
              <a:rPr lang="fr-CA" sz="1400" dirty="0" smtClean="0"/>
              <a:t>:</a:t>
            </a:r>
          </a:p>
          <a:p>
            <a:pPr marL="285750" indent="-285750">
              <a:spcAft>
                <a:spcPts val="1000"/>
              </a:spcAft>
              <a:buFont typeface="Arial" panose="020B0604020202020204" pitchFamily="34" charset="0"/>
              <a:buChar char="•"/>
            </a:pPr>
            <a:r>
              <a:rPr lang="fr-CA" sz="1400" dirty="0" smtClean="0"/>
              <a:t>Une </a:t>
            </a:r>
            <a:r>
              <a:rPr lang="fr-CA" sz="1400" dirty="0"/>
              <a:t>présence </a:t>
            </a:r>
            <a:r>
              <a:rPr lang="fr-CA" sz="1400" dirty="0" smtClean="0"/>
              <a:t>légèrement </a:t>
            </a:r>
            <a:r>
              <a:rPr lang="fr-CA" sz="1400" dirty="0"/>
              <a:t>moins marquée </a:t>
            </a:r>
            <a:r>
              <a:rPr lang="fr-CA" sz="1400" dirty="0" smtClean="0"/>
              <a:t>des </a:t>
            </a:r>
            <a:r>
              <a:rPr lang="fr-CA" sz="1400" smtClean="0"/>
              <a:t>18-64 ans.</a:t>
            </a:r>
            <a:endParaRPr lang="fr-CA" sz="1400" dirty="0"/>
          </a:p>
          <a:p>
            <a:pPr marL="285750" indent="-285750">
              <a:spcAft>
                <a:spcPts val="1000"/>
              </a:spcAft>
              <a:buFont typeface="Arial" panose="020B0604020202020204" pitchFamily="34" charset="0"/>
              <a:buChar char="•"/>
            </a:pPr>
            <a:r>
              <a:rPr lang="fr-CA" sz="1400" dirty="0" smtClean="0"/>
              <a:t>L’espérance de vie la plus élevée parmi les territoires de CIUSSS.</a:t>
            </a:r>
          </a:p>
        </p:txBody>
      </p:sp>
      <p:sp>
        <p:nvSpPr>
          <p:cNvPr id="44" name="ZoneTexte 20"/>
          <p:cNvSpPr txBox="1"/>
          <p:nvPr/>
        </p:nvSpPr>
        <p:spPr>
          <a:xfrm>
            <a:off x="724338" y="3789046"/>
            <a:ext cx="700507" cy="2762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200" b="1" baseline="0" dirty="0"/>
              <a:t>18%</a:t>
            </a:r>
          </a:p>
        </p:txBody>
      </p:sp>
      <p:graphicFrame>
        <p:nvGraphicFramePr>
          <p:cNvPr id="45" name="Graphique 44"/>
          <p:cNvGraphicFramePr>
            <a:graphicFrameLocks/>
          </p:cNvGraphicFramePr>
          <p:nvPr>
            <p:extLst>
              <p:ext uri="{D42A27DB-BD31-4B8C-83A1-F6EECF244321}">
                <p14:modId xmlns:p14="http://schemas.microsoft.com/office/powerpoint/2010/main" val="2897810768"/>
              </p:ext>
            </p:extLst>
          </p:nvPr>
        </p:nvGraphicFramePr>
        <p:xfrm>
          <a:off x="4421015" y="1315480"/>
          <a:ext cx="3963600" cy="284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42" name="Groupe 41"/>
          <p:cNvGrpSpPr/>
          <p:nvPr/>
        </p:nvGrpSpPr>
        <p:grpSpPr>
          <a:xfrm>
            <a:off x="191144" y="652999"/>
            <a:ext cx="3600462" cy="360046"/>
            <a:chOff x="191144" y="652999"/>
            <a:chExt cx="3600462" cy="360046"/>
          </a:xfrm>
        </p:grpSpPr>
        <p:sp>
          <p:nvSpPr>
            <p:cNvPr id="43" name="Rectangle à coins arrondis 42"/>
            <p:cNvSpPr/>
            <p:nvPr/>
          </p:nvSpPr>
          <p:spPr>
            <a:xfrm>
              <a:off x="191144" y="652999"/>
              <a:ext cx="3600462" cy="360046"/>
            </a:xfrm>
            <a:prstGeom prst="roundRect">
              <a:avLst/>
            </a:prstGeom>
            <a:solidFill>
              <a:srgbClr val="085DB0"/>
            </a:solidFill>
            <a:ln>
              <a:solidFill>
                <a:srgbClr val="085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6" name="ZoneTexte 45"/>
            <p:cNvSpPr txBox="1"/>
            <p:nvPr/>
          </p:nvSpPr>
          <p:spPr>
            <a:xfrm>
              <a:off x="553892" y="671022"/>
              <a:ext cx="2874965" cy="324000"/>
            </a:xfrm>
            <a:prstGeom prst="rect">
              <a:avLst/>
            </a:prstGeom>
            <a:noFill/>
            <a:ln>
              <a:noFill/>
            </a:ln>
          </p:spPr>
          <p:txBody>
            <a:bodyPr wrap="square" rtlCol="0">
              <a:spAutoFit/>
            </a:bodyPr>
            <a:lstStyle/>
            <a:p>
              <a:pPr algn="ctr"/>
              <a:r>
                <a:rPr lang="fr-CA" b="1" dirty="0" smtClean="0">
                  <a:solidFill>
                    <a:schemeClr val="bg1"/>
                  </a:solidFill>
                </a:rPr>
                <a:t>Naissances </a:t>
              </a:r>
              <a:r>
                <a:rPr lang="fr-CA" sz="1100" b="1" dirty="0" smtClean="0">
                  <a:solidFill>
                    <a:schemeClr val="bg1"/>
                  </a:solidFill>
                </a:rPr>
                <a:t>(2012-2014)</a:t>
              </a:r>
              <a:endParaRPr lang="fr-CA" sz="1100" b="1" dirty="0">
                <a:solidFill>
                  <a:schemeClr val="bg1"/>
                </a:solidFill>
              </a:endParaRPr>
            </a:p>
          </p:txBody>
        </p:sp>
      </p:grpSp>
      <p:grpSp>
        <p:nvGrpSpPr>
          <p:cNvPr id="49" name="Groupe 48"/>
          <p:cNvGrpSpPr/>
          <p:nvPr/>
        </p:nvGrpSpPr>
        <p:grpSpPr>
          <a:xfrm>
            <a:off x="4787729" y="630333"/>
            <a:ext cx="3600462" cy="369332"/>
            <a:chOff x="4787729" y="630333"/>
            <a:chExt cx="3600462" cy="369332"/>
          </a:xfrm>
        </p:grpSpPr>
        <p:sp>
          <p:nvSpPr>
            <p:cNvPr id="50" name="Rectangle à coins arrondis 49"/>
            <p:cNvSpPr/>
            <p:nvPr/>
          </p:nvSpPr>
          <p:spPr>
            <a:xfrm>
              <a:off x="4787729" y="630333"/>
              <a:ext cx="3600462" cy="360046"/>
            </a:xfrm>
            <a:prstGeom prst="roundRect">
              <a:avLst/>
            </a:prstGeom>
            <a:solidFill>
              <a:srgbClr val="085DB0"/>
            </a:solidFill>
            <a:ln>
              <a:solidFill>
                <a:srgbClr val="085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1" name="ZoneTexte 50"/>
            <p:cNvSpPr txBox="1"/>
            <p:nvPr/>
          </p:nvSpPr>
          <p:spPr>
            <a:xfrm>
              <a:off x="5150475" y="630333"/>
              <a:ext cx="2874965" cy="369332"/>
            </a:xfrm>
            <a:prstGeom prst="rect">
              <a:avLst/>
            </a:prstGeom>
            <a:noFill/>
            <a:ln>
              <a:noFill/>
            </a:ln>
          </p:spPr>
          <p:txBody>
            <a:bodyPr wrap="square" rtlCol="0">
              <a:spAutoFit/>
            </a:bodyPr>
            <a:lstStyle/>
            <a:p>
              <a:pPr algn="ctr"/>
              <a:r>
                <a:rPr lang="fr-CA" b="1" dirty="0" smtClean="0">
                  <a:solidFill>
                    <a:schemeClr val="bg1"/>
                  </a:solidFill>
                </a:rPr>
                <a:t>Structure d’âge </a:t>
              </a:r>
              <a:r>
                <a:rPr lang="fr-CA" sz="1100" b="1" dirty="0" smtClean="0">
                  <a:solidFill>
                    <a:schemeClr val="bg1"/>
                  </a:solidFill>
                </a:rPr>
                <a:t>(2018)</a:t>
              </a:r>
              <a:endParaRPr lang="fr-CA" sz="1100" b="1" dirty="0">
                <a:solidFill>
                  <a:schemeClr val="bg1"/>
                </a:solidFill>
              </a:endParaRPr>
            </a:p>
          </p:txBody>
        </p:sp>
      </p:grpSp>
      <p:graphicFrame>
        <p:nvGraphicFramePr>
          <p:cNvPr id="52" name="Graphique 51"/>
          <p:cNvGraphicFramePr>
            <a:graphicFrameLocks noChangeAspect="1"/>
          </p:cNvGraphicFramePr>
          <p:nvPr>
            <p:extLst>
              <p:ext uri="{D42A27DB-BD31-4B8C-83A1-F6EECF244321}">
                <p14:modId xmlns:p14="http://schemas.microsoft.com/office/powerpoint/2010/main" val="869804336"/>
              </p:ext>
            </p:extLst>
          </p:nvPr>
        </p:nvGraphicFramePr>
        <p:xfrm>
          <a:off x="-13890" y="2410802"/>
          <a:ext cx="4228404" cy="230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4280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0000"/>
          </a:xfrm>
          <a:solidFill>
            <a:srgbClr val="7BC8AF"/>
          </a:solidFill>
          <a:ln>
            <a:solidFill>
              <a:srgbClr val="7BC8AF"/>
            </a:solidFill>
          </a:ln>
        </p:spPr>
        <p:txBody>
          <a:bodyPr>
            <a:normAutofit/>
          </a:bodyPr>
          <a:lstStyle/>
          <a:p>
            <a:pPr algn="l"/>
            <a:r>
              <a:rPr lang="fr-CA" sz="2800" dirty="0">
                <a:solidFill>
                  <a:schemeClr val="bg1"/>
                </a:solidFill>
                <a:latin typeface="Trebuchet MS" panose="020B0603020202020204" pitchFamily="34" charset="0"/>
              </a:rPr>
              <a:t>Un vieillissement moins rapide qu’ailleurs à Montréal</a:t>
            </a:r>
          </a:p>
        </p:txBody>
      </p:sp>
      <p:sp>
        <p:nvSpPr>
          <p:cNvPr id="41" name="Espace réservé du numéro de diapositive 40"/>
          <p:cNvSpPr>
            <a:spLocks noGrp="1"/>
          </p:cNvSpPr>
          <p:nvPr>
            <p:ph type="sldNum" sz="quarter" idx="12"/>
          </p:nvPr>
        </p:nvSpPr>
        <p:spPr/>
        <p:txBody>
          <a:bodyPr/>
          <a:lstStyle/>
          <a:p>
            <a:fld id="{CF4668DC-857F-487D-BFFA-8C0CA5037977}" type="slidenum">
              <a:rPr lang="fr-BE" smtClean="0"/>
              <a:t>9</a:t>
            </a:fld>
            <a:endParaRPr lang="fr-BE" dirty="0"/>
          </a:p>
        </p:txBody>
      </p:sp>
      <p:sp>
        <p:nvSpPr>
          <p:cNvPr id="3" name="ZoneTexte 2"/>
          <p:cNvSpPr txBox="1"/>
          <p:nvPr/>
        </p:nvSpPr>
        <p:spPr>
          <a:xfrm>
            <a:off x="0" y="728655"/>
            <a:ext cx="6732276" cy="369332"/>
          </a:xfrm>
          <a:prstGeom prst="rect">
            <a:avLst/>
          </a:prstGeom>
          <a:noFill/>
        </p:spPr>
        <p:txBody>
          <a:bodyPr wrap="square" rtlCol="0">
            <a:spAutoFit/>
          </a:bodyPr>
          <a:lstStyle/>
          <a:p>
            <a:pPr algn="ctr"/>
            <a:r>
              <a:rPr lang="fr-CA" dirty="0" smtClean="0"/>
              <a:t>Évolution (%) de la population, jeunes et aînés entre 2018 et 2033</a:t>
            </a:r>
            <a:endParaRPr lang="fr-CA" dirty="0"/>
          </a:p>
        </p:txBody>
      </p:sp>
      <p:sp>
        <p:nvSpPr>
          <p:cNvPr id="6" name="ZoneTexte 5"/>
          <p:cNvSpPr txBox="1"/>
          <p:nvPr/>
        </p:nvSpPr>
        <p:spPr>
          <a:xfrm>
            <a:off x="6732276" y="1474356"/>
            <a:ext cx="2304000" cy="3539430"/>
          </a:xfrm>
          <a:prstGeom prst="rect">
            <a:avLst/>
          </a:prstGeom>
          <a:solidFill>
            <a:srgbClr val="E4F6F8"/>
          </a:solidFill>
          <a:ln>
            <a:solidFill>
              <a:srgbClr val="E4F6F8"/>
            </a:solidFill>
          </a:ln>
        </p:spPr>
        <p:txBody>
          <a:bodyPr wrap="square" rtlCol="0">
            <a:spAutoFit/>
          </a:bodyPr>
          <a:lstStyle/>
          <a:p>
            <a:pPr fontAlgn="auto">
              <a:spcBef>
                <a:spcPts val="0"/>
              </a:spcBef>
              <a:spcAft>
                <a:spcPts val="0"/>
              </a:spcAft>
              <a:defRPr/>
            </a:pPr>
            <a:r>
              <a:rPr lang="fr-CA" sz="1400" b="1" dirty="0"/>
              <a:t>Selon les projections, le CIUSSS …</a:t>
            </a:r>
          </a:p>
          <a:p>
            <a:pPr fontAlgn="auto">
              <a:spcBef>
                <a:spcPts val="0"/>
              </a:spcBef>
              <a:spcAft>
                <a:spcPts val="0"/>
              </a:spcAft>
              <a:defRPr/>
            </a:pPr>
            <a:endParaRPr lang="fr-CA" sz="1400" dirty="0" smtClean="0"/>
          </a:p>
          <a:p>
            <a:pPr fontAlgn="auto">
              <a:spcBef>
                <a:spcPts val="0"/>
              </a:spcBef>
              <a:spcAft>
                <a:spcPts val="0"/>
              </a:spcAft>
              <a:defRPr/>
            </a:pPr>
            <a:r>
              <a:rPr lang="fr-CA" sz="1400" dirty="0" smtClean="0"/>
              <a:t>… connaîtra une hausse de la population des </a:t>
            </a:r>
            <a:r>
              <a:rPr lang="fr-CA" sz="1400" b="1" dirty="0" smtClean="0"/>
              <a:t>aînés</a:t>
            </a:r>
            <a:r>
              <a:rPr lang="fr-CA" sz="1400" dirty="0" smtClean="0"/>
              <a:t>. Celle-ci sera toutefois moins importante que dans d’autres territoires de CIUSSS</a:t>
            </a:r>
          </a:p>
          <a:p>
            <a:pPr fontAlgn="auto">
              <a:spcBef>
                <a:spcPts val="0"/>
              </a:spcBef>
              <a:spcAft>
                <a:spcPts val="0"/>
              </a:spcAft>
              <a:defRPr/>
            </a:pPr>
            <a:endParaRPr lang="fr-CA" sz="1400" dirty="0" smtClean="0"/>
          </a:p>
          <a:p>
            <a:pPr fontAlgn="auto">
              <a:spcBef>
                <a:spcPts val="0"/>
              </a:spcBef>
              <a:spcAft>
                <a:spcPts val="0"/>
              </a:spcAft>
              <a:defRPr/>
            </a:pPr>
            <a:r>
              <a:rPr lang="fr-CA" sz="1400" dirty="0" smtClean="0"/>
              <a:t>… conservera </a:t>
            </a:r>
            <a:r>
              <a:rPr lang="fr-CA" sz="1400" dirty="0"/>
              <a:t>une structure populationnelle comparable à celle de </a:t>
            </a:r>
            <a:r>
              <a:rPr lang="fr-CA" sz="1400" dirty="0" smtClean="0"/>
              <a:t>Montréal</a:t>
            </a:r>
          </a:p>
          <a:p>
            <a:pPr fontAlgn="auto">
              <a:spcBef>
                <a:spcPts val="0"/>
              </a:spcBef>
              <a:spcAft>
                <a:spcPts val="0"/>
              </a:spcAft>
              <a:defRPr/>
            </a:pPr>
            <a:endParaRPr lang="fr-CA" sz="1400" dirty="0" smtClean="0"/>
          </a:p>
          <a:p>
            <a:pPr fontAlgn="auto">
              <a:spcBef>
                <a:spcPts val="0"/>
              </a:spcBef>
              <a:spcAft>
                <a:spcPts val="0"/>
              </a:spcAft>
              <a:defRPr/>
            </a:pPr>
            <a:r>
              <a:rPr lang="fr-CA" sz="1400" dirty="0"/>
              <a:t>… verra sa part relative des </a:t>
            </a:r>
            <a:r>
              <a:rPr lang="fr-CA" sz="1400" b="1" dirty="0"/>
              <a:t>jeunes</a:t>
            </a:r>
            <a:r>
              <a:rPr lang="fr-CA" sz="1400" dirty="0"/>
              <a:t> augmenter très légèrement de 2018 à 2033.</a:t>
            </a:r>
          </a:p>
        </p:txBody>
      </p:sp>
      <p:graphicFrame>
        <p:nvGraphicFramePr>
          <p:cNvPr id="7" name="Graphique 6"/>
          <p:cNvGraphicFramePr>
            <a:graphicFrameLocks/>
          </p:cNvGraphicFramePr>
          <p:nvPr>
            <p:extLst>
              <p:ext uri="{D42A27DB-BD31-4B8C-83A1-F6EECF244321}">
                <p14:modId xmlns:p14="http://schemas.microsoft.com/office/powerpoint/2010/main" val="1044823975"/>
              </p:ext>
            </p:extLst>
          </p:nvPr>
        </p:nvGraphicFramePr>
        <p:xfrm>
          <a:off x="126138" y="1157731"/>
          <a:ext cx="6480000" cy="48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1808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8282</TotalTime>
  <Words>3938</Words>
  <Application>Microsoft Office PowerPoint</Application>
  <PresentationFormat>Affichage à l'écran (4:3)</PresentationFormat>
  <Paragraphs>774</Paragraphs>
  <Slides>65</Slides>
  <Notes>9</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65</vt:i4>
      </vt:variant>
    </vt:vector>
  </HeadingPairs>
  <TitlesOfParts>
    <vt:vector size="67" baseType="lpstr">
      <vt:lpstr>Thème Office</vt:lpstr>
      <vt:lpstr>Photo Editor Photo</vt:lpstr>
      <vt:lpstr>PORTRAIT DE SANTÉ DE LA POPULATION Une production de la Direction régionale de santé publique de Montréal</vt:lpstr>
      <vt:lpstr>Contenu</vt:lpstr>
      <vt:lpstr>CIUSSS du Centre-Ouest - Synthèse</vt:lpstr>
      <vt:lpstr>Les territoires</vt:lpstr>
      <vt:lpstr>Présentation PowerPoint</vt:lpstr>
      <vt:lpstr>Présentation PowerPoint</vt:lpstr>
      <vt:lpstr>Population du CIUSSS du Centre-Ouest</vt:lpstr>
      <vt:lpstr>Portrait démographique: une vue d’ensemble</vt:lpstr>
      <vt:lpstr>Un vieillissement moins rapide qu’ailleurs à Montréal</vt:lpstr>
      <vt:lpstr>Indice synthétique de fécondité (ISF)</vt:lpstr>
      <vt:lpstr>Familles avec enfants</vt:lpstr>
      <vt:lpstr>Immigrants</vt:lpstr>
      <vt:lpstr>Immigrants récents</vt:lpstr>
      <vt:lpstr>Connaissance langues officielles</vt:lpstr>
      <vt:lpstr>Présentation PowerPoint</vt:lpstr>
      <vt:lpstr>Le CIUSSS le plus favorisé matériellement</vt:lpstr>
      <vt:lpstr>Le CIUSSS le plus favorisé matériellement</vt:lpstr>
      <vt:lpstr>Faible revenu</vt:lpstr>
      <vt:lpstr>Faible revenu 65 ans et plus</vt:lpstr>
      <vt:lpstr>Population 65 ans et plus vivant seule</vt:lpstr>
      <vt:lpstr>Facteurs de risque d'isolement chez les aînés</vt:lpstr>
      <vt:lpstr>Familles monoparentales</vt:lpstr>
      <vt:lpstr>Aucun diplôme</vt:lpstr>
      <vt:lpstr>Diplôme universitaire</vt:lpstr>
      <vt:lpstr>Taux de décrochage</vt:lpstr>
      <vt:lpstr>Assistance sociale</vt:lpstr>
      <vt:lpstr>Locataires</vt:lpstr>
      <vt:lpstr>Abordabilité du logement</vt:lpstr>
      <vt:lpstr>Taille du logement</vt:lpstr>
      <vt:lpstr>Présentation PowerPoint</vt:lpstr>
      <vt:lpstr>Activité physique</vt:lpstr>
      <vt:lpstr>Tabagisme</vt:lpstr>
      <vt:lpstr>Alimentation</vt:lpstr>
      <vt:lpstr>Consommation d’alcool</vt:lpstr>
      <vt:lpstr>Cannabis</vt:lpstr>
      <vt:lpstr>Obésité</vt:lpstr>
      <vt:lpstr>État de santé</vt:lpstr>
      <vt:lpstr>Espérance de vie</vt:lpstr>
      <vt:lpstr>Espérance de vie</vt:lpstr>
      <vt:lpstr>Perception état de santé</vt:lpstr>
      <vt:lpstr>Maladies chroniques</vt:lpstr>
      <vt:lpstr>Maladies chroniques chez les 65 ans et +</vt:lpstr>
      <vt:lpstr>Mortalité infantile</vt:lpstr>
      <vt:lpstr>Mortalité</vt:lpstr>
      <vt:lpstr>Mortalité</vt:lpstr>
      <vt:lpstr>Hypertension</vt:lpstr>
      <vt:lpstr>Asthme</vt:lpstr>
      <vt:lpstr>Maladies cardiaques</vt:lpstr>
      <vt:lpstr>Diabète</vt:lpstr>
      <vt:lpstr>Maladies pulmonaires (MPOC)</vt:lpstr>
      <vt:lpstr>Cancer</vt:lpstr>
      <vt:lpstr>Hospitalisations</vt:lpstr>
      <vt:lpstr>Perception santé mentale</vt:lpstr>
      <vt:lpstr>Troubles mentaux</vt:lpstr>
      <vt:lpstr>Suicide</vt:lpstr>
      <vt:lpstr>Recours aux services préventifs</vt:lpstr>
      <vt:lpstr>Médecin de famille</vt:lpstr>
      <vt:lpstr>Besoins de santé non comblés</vt:lpstr>
      <vt:lpstr>Prise de pression artérielle</vt:lpstr>
      <vt:lpstr>Test PAP</vt:lpstr>
      <vt:lpstr>Participation au PQDCS</vt:lpstr>
      <vt:lpstr>Dépistage cancer colorectal</vt:lpstr>
      <vt:lpstr>Test de glycémie</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Maude Landry</dc:creator>
  <cp:lastModifiedBy>Patrice Lepine</cp:lastModifiedBy>
  <cp:revision>427</cp:revision>
  <cp:lastPrinted>2018-07-27T16:37:46Z</cp:lastPrinted>
  <dcterms:created xsi:type="dcterms:W3CDTF">2018-07-06T15:24:39Z</dcterms:created>
  <dcterms:modified xsi:type="dcterms:W3CDTF">2018-10-16T14:52:53Z</dcterms:modified>
</cp:coreProperties>
</file>